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5143500" cx="9144000"/>
  <p:notesSz cx="6858000" cy="9144000"/>
  <p:embeddedFontLst>
    <p:embeddedFont>
      <p:font typeface="Roboto Slab"/>
      <p:regular r:id="rId63"/>
      <p:bold r:id="rId64"/>
    </p:embeddedFont>
    <p:embeddedFont>
      <p:font typeface="Inter"/>
      <p:regular r:id="rId65"/>
      <p:bold r:id="rId66"/>
      <p:italic r:id="rId67"/>
      <p:boldItalic r:id="rId68"/>
    </p:embeddedFont>
    <p:embeddedFont>
      <p:font typeface="Roboto Slab SemiBold"/>
      <p:regular r:id="rId69"/>
      <p:bold r:id="rId70"/>
    </p:embeddedFont>
    <p:embeddedFont>
      <p:font typeface="Fira Code"/>
      <p:regular r:id="rId71"/>
      <p:bold r:id="rId72"/>
    </p:embeddedFont>
    <p:embeddedFont>
      <p:font typeface="Roboto Slab Medium"/>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57">
          <p15:clr>
            <a:srgbClr val="747775"/>
          </p15:clr>
        </p15:guide>
        <p15:guide id="2" pos="202">
          <p15:clr>
            <a:srgbClr val="747775"/>
          </p15:clr>
        </p15:guide>
        <p15:guide id="3" pos="5558">
          <p15:clr>
            <a:srgbClr val="747775"/>
          </p15:clr>
        </p15:guide>
        <p15:guide id="4" pos="2936">
          <p15:clr>
            <a:srgbClr val="747775"/>
          </p15:clr>
        </p15:guide>
        <p15:guide id="5" orient="horz" pos="648">
          <p15:clr>
            <a:srgbClr val="747775"/>
          </p15:clr>
        </p15:guide>
        <p15:guide id="6" orient="horz" pos="304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57" orient="horz"/>
        <p:guide pos="202"/>
        <p:guide pos="5558"/>
        <p:guide pos="2936"/>
        <p:guide pos="648" orient="horz"/>
        <p:guide pos="30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SlabMedium-regular.fntdata"/><Relationship Id="rId72" Type="http://schemas.openxmlformats.org/officeDocument/2006/relationships/font" Target="fonts/FiraCode-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RobotoSlabMedium-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FiraCode-regular.fntdata"/><Relationship Id="rId70" Type="http://schemas.openxmlformats.org/officeDocument/2006/relationships/font" Target="fonts/RobotoSlabSemiBold-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Slab-bold.fntdata"/><Relationship Id="rId63" Type="http://schemas.openxmlformats.org/officeDocument/2006/relationships/font" Target="fonts/RobotoSlab-regular.fntdata"/><Relationship Id="rId22" Type="http://schemas.openxmlformats.org/officeDocument/2006/relationships/slide" Target="slides/slide17.xml"/><Relationship Id="rId66" Type="http://schemas.openxmlformats.org/officeDocument/2006/relationships/font" Target="fonts/Inter-bold.fntdata"/><Relationship Id="rId21" Type="http://schemas.openxmlformats.org/officeDocument/2006/relationships/slide" Target="slides/slide16.xml"/><Relationship Id="rId65" Type="http://schemas.openxmlformats.org/officeDocument/2006/relationships/font" Target="fonts/Inter-regular.fntdata"/><Relationship Id="rId24" Type="http://schemas.openxmlformats.org/officeDocument/2006/relationships/slide" Target="slides/slide19.xml"/><Relationship Id="rId68" Type="http://schemas.openxmlformats.org/officeDocument/2006/relationships/font" Target="fonts/Inter-boldItalic.fntdata"/><Relationship Id="rId23" Type="http://schemas.openxmlformats.org/officeDocument/2006/relationships/slide" Target="slides/slide18.xml"/><Relationship Id="rId67" Type="http://schemas.openxmlformats.org/officeDocument/2006/relationships/font" Target="fonts/Inter-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SlabSemiBold-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6db35d665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6db35d665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Bom dia, meu nome é Thiago Maltempi, defendendo a minha dissertação de mestrado intitulada “Otimização de Checkpointing em Aplicações de Modo Adjunto: Uma Abordagem Baseada em Prefetching e Compressão”. Esse trabalho é orientado pelo Professor. Dr. Sandro Rigo, e co-orientado pelo Prof. Dr. Guido Araújo.</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b589ef0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b589ef0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Quando termina um intervalo, ele descarta aqueles snapshots intermediários e realiza o próximo intervalo. Cada intervalo possui o mesmo número de intervalos intermediários.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66c364bb5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66c364bb5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o último é o Uniform, que é uma ideia já bastante difundida, mas a implementação que temos é feita in-house. Ele distribui uniformemente os checkpoints na execução, e fica restaurando esse mesmo checkpoint e recomputando esse intervalo a partir do último checkpoint feito.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66c364bb5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66c364bb5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Agora que já temos um background, vamos discutir o problema.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7142bffc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7142bffc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nosso benchmark é o Awave-3D, uma implementação de RTM que temos acesso. Os kernels dele são todos em GPU NVIDIA.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Ele evita recomputação com a técnica de checkpointing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 o storage necessário para armazeanr os dados de checkpoint é consideravelmente grande quando pensamos em memória de GPU. Além disso , que esse exemplo que eu trouxe aqui, é um exemplo para experimentação, dados reais tendem a ser ainda maiores.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36316acf4a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36316acf4a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Então, como não cabe na memória da GPU, os dados de checkpointing do awave são todos gravodos na memória do host. No cluster que utilizamos, ogbon, nós temos NVIDIAs V100 que tem 32GB de memória, mas no host nós conseguimos armazenar todos os dados de checkpoint.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Porém, com isso nós temos um novo gargalo, pois para trafegar o dado da host para a GPU e vise-versa, é necessário utilizar a PCI-e. Apenas para ter uma ideia, se acessado um dado direto na memória da GPU, nós conseguimos ser 28x mais rápido do que acessar um dado lá na memória do HOST.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Por causa desse gargalo, o awave3d (click) gasta 75% do seu tempo transferindo dados de checkpointing.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6316acf4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6316acf4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Pois bem, para cada solução, temos um novo problema. Se recomputação ou salvar dados intermediários é um problema, isso é resolvido com checkpointing. Se os dados de checkpointing não cabem na memória da GPU, bom, use a memória do host! Mas e quando usar a memória do host é um gargalo que gasta 75% do tempo total da aplicação? Bom, é esse problema que queremos resolver.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6c364bb56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66c364bb56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66c364bb5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66c364bb5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6316acf4a5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36316acf4a5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68359bf44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68359bf44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6eeaeec94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6eeaeec94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Comecemos com um breve overview desse trabalho: ele propõe acelerar o checkpointing por meio da combinação das técnicas de prefetching e compressão de dados. Essas técnicas ajudam a reduzir o tempo bloqueante de comunicação entre memória do host e memória da GPU.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Nós quisemos saber qual foi a performance de cada uma das técnicas, prefetching e compressão, então, nós avaliamos as duas individualmente e depois que avaliamos as duas de forma combinada.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avaliação dessas técnicas foram feitas em três algoritmos de checkpointing separados, o Revolve, zCut e Uniform com uma implementação de Reverse Time migration, usando três datasets com características diferentes.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Todo o código gerado para essa pesquisa foi encapsulado em uma biblioteca intitulada GPUZIP para a possibilidade de aplicação em outros contextos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 como resultado obtivemos Speedups de até 5.1x para Revolve, 8.8x para zCut e 5.8x para uniform.</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6a6339800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6a6339800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Não precsia explicar LRU o que é cache etc.</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6eeaeec94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6eeaeec94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70abeac74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70abeac74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fddf2a41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4fddf2a41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626a8e2b6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626a8e2b6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6a6339800b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6a6339800b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6a6339800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6a6339800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626a8e2b6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626a8e2b6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626a8e2b6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626a8e2b6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626a8e2b65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626a8e2b65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6eeaeec94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6eeaeec94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Antes de começar a falar da metodologia deste trabalho, vou abordar os conceitos básicos.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68359bf44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68359bf44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7142bffca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7142bffca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68359bf44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68359bf44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68359bf44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68359bf44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68359bf44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68359bf44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68359bf44a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68359bf44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68359bf44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68359bf44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626a8e2b65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626a8e2b6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626a8e2b6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626a8e2b6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68359bf44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68359bf44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6b24e061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36b24e061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Bom, começando com o estudo do nosso benchmark, o Reverse Time Migration, que é uma aplicação de imageamento sísmico.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Pois bem, querem encontrar petróleo , gás natural etc embaixo da terra. Sair perfurando profundidades absurdas em todo lugar não é algo factível por causa de tempo e dinheiro.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Logo, uma definição bastante informal, fazem como se fosse um exame de ultrassom da </a:t>
            </a:r>
            <a:r>
              <a:rPr lang="en"/>
              <a:t>crosta</a:t>
            </a:r>
            <a:r>
              <a:rPr lang="en"/>
              <a:t> terrestre: é posicionada uma fonte de vibração, nesse caso da figura um canhão de ar, que gera ondas que serão propagadas pelos materiais debaixo do mar e a reflexão dessas ondas serão gravadas pelos receptores, lá na superfície.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Os geofísicos geram modelos de velocidade mediante a estudo que eles fazem previamente, e esses dois dados são os inputs do RTM.</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68359bf44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68359bf44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88dbf0b73c3f53b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88dbf0b73c3f53b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88dbf0b73c3f53b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88dbf0b73c3f53b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8dbf0b73c3f53b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8dbf0b73c3f53b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626a8e2b6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626a8e2b6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“Menos necessidade de aumentar o tamanho da cache“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626a8e2b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626a8e2b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626a8e2b6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626a8e2b6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3626a8e2b6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3626a8e2b6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“Bitcomp reserva todos esses dados, mas ele não usa”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626a8e2b6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3626a8e2b6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368359bf44a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68359bf44a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f0d3e0aa7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f0d3e0aa7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600"/>
              <a:t>Aqui nessa imagem, é o RTM acontecendo na prática. A área verde é o modelo de velocidade dos geo físicos. O RTM vai simular a propagação dessas ondas de forma discreta forward e backward, e depois esses dois dados são correlacionados para identificação das bordas dos materiais e gerada a imagem final. </a:t>
            </a:r>
            <a:endParaRPr sz="1600"/>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638fdeff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638fdeff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34fddf2a41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34fddf2a41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4fddf2a41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4fddf2a41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366c364bb56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366c364bb5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6eeaeec94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6eeaeec94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f2725130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f2725130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6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6f15e765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6f15e765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e719356185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e719356185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f15e7658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6f15e7658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dk1"/>
                </a:solidFill>
              </a:rPr>
              <a:t>Mas vejam, não é feito todo o forward e depois todo o backward e então correlacionado. O calculo dos timesteps são cumulativos, ou seja, para cada timestep backward calculado, nós precisamos do forward gerado de 0 até o timestep do backward. Ou seja, nós temos um clássico problema de ordem quadrática.</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sz="1600">
                <a:solidFill>
                  <a:schemeClr val="dk1"/>
                </a:solidFill>
              </a:rPr>
              <a:t>Salvar todos os dados da computação forward não é uma opção, pois geraria terabytes de dados, o que além de ser muito storage, introduz um gargalo imenso de comunicação entre os storages.</a:t>
            </a:r>
            <a:endParaRPr sz="16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66c364bb5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66c364bb5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dk1"/>
                </a:solidFill>
              </a:rPr>
              <a:t>Então, para equilibrar recomputação e salvar os dados intermediários existe a técnica de checkpointing. Foram utilizados para esse trabalho Revolve, zCut e Uniform. Cada um com suas devidas metodologias adotadas, porém, elas compartilham de algumas características em comum: </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rPr lang="en" sz="1600">
                <a:solidFill>
                  <a:schemeClr val="dk1"/>
                </a:solidFill>
              </a:rPr>
              <a:t>Definem um número considerado ótimo de snapshots (ou checkpoints)</a:t>
            </a:r>
            <a:endParaRPr sz="1600">
              <a:solidFill>
                <a:schemeClr val="dk1"/>
              </a:solidFill>
            </a:endParaRPr>
          </a:p>
          <a:p>
            <a:pPr indent="0" lvl="0" marL="0" rtl="0" algn="l">
              <a:lnSpc>
                <a:spcPct val="115000"/>
              </a:lnSpc>
              <a:spcBef>
                <a:spcPts val="1200"/>
              </a:spcBef>
              <a:spcAft>
                <a:spcPts val="0"/>
              </a:spcAft>
              <a:buNone/>
            </a:pPr>
            <a:r>
              <a:rPr lang="en" sz="1600">
                <a:solidFill>
                  <a:schemeClr val="dk1"/>
                </a:solidFill>
              </a:rPr>
              <a:t>Eles orquestram a aplicação, como podemos verificar nesse snippet aqui,  o usuário pede uma ação, e logo ele diz qual ação tomar forward, backward save, restore.</a:t>
            </a:r>
            <a:endParaRPr sz="1600">
              <a:solidFill>
                <a:schemeClr val="dk1"/>
              </a:solidFill>
            </a:endParaRPr>
          </a:p>
          <a:p>
            <a:pPr indent="0" lvl="0" marL="0" rtl="0" algn="l">
              <a:lnSpc>
                <a:spcPct val="115000"/>
              </a:lnSpc>
              <a:spcBef>
                <a:spcPts val="1200"/>
              </a:spcBef>
              <a:spcAft>
                <a:spcPts val="0"/>
              </a:spcAft>
              <a:buNone/>
            </a:pPr>
            <a:r>
              <a:rPr lang="en" sz="1600">
                <a:solidFill>
                  <a:schemeClr val="dk1"/>
                </a:solidFill>
              </a:rPr>
              <a:t>São de rápida execução, ou seja, se retirado o recheio desse laço, esse laço vai executar em questão de segundos.</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rPr lang="en" sz="1600">
                <a:solidFill>
                  <a:schemeClr val="dk1"/>
                </a:solidFill>
              </a:rPr>
              <a:t>Todos eles tendem a reutilizar os mesmos snapshots em um curto espaço de tempo, como vamos ver adiante</a:t>
            </a:r>
            <a:endParaRPr sz="1600">
              <a:solidFill>
                <a:schemeClr val="dk1"/>
              </a:solidFill>
            </a:endParaRPr>
          </a:p>
          <a:p>
            <a:pPr indent="0" lvl="0" marL="0" rtl="0" algn="l">
              <a:lnSpc>
                <a:spcPct val="115000"/>
              </a:lnSpc>
              <a:spcBef>
                <a:spcPts val="1200"/>
              </a:spcBef>
              <a:spcAft>
                <a:spcPts val="0"/>
              </a:spcAft>
              <a:buNone/>
            </a:pPr>
            <a:r>
              <a:t/>
            </a:r>
            <a:endParaRPr sz="1600">
              <a:solidFill>
                <a:schemeClr val="dk1"/>
              </a:solidFill>
            </a:endParaRPr>
          </a:p>
          <a:p>
            <a:pPr indent="0" lvl="0" marL="0" rtl="0" algn="l">
              <a:lnSpc>
                <a:spcPct val="115000"/>
              </a:lnSpc>
              <a:spcBef>
                <a:spcPts val="1200"/>
              </a:spcBef>
              <a:spcAft>
                <a:spcPts val="0"/>
              </a:spcAft>
              <a:buNone/>
            </a:pPr>
            <a:r>
              <a:rPr lang="en" sz="1600">
                <a:solidFill>
                  <a:schemeClr val="dk1"/>
                </a:solidFill>
              </a:rPr>
              <a:t>E todos eles são algoritmos deterministicos.</a:t>
            </a:r>
            <a:endParaRPr sz="1600">
              <a:solidFill>
                <a:schemeClr val="dk1"/>
              </a:solidFill>
            </a:endParaRPr>
          </a:p>
          <a:p>
            <a:pPr indent="0" lvl="0" marL="0" rtl="0" algn="l">
              <a:lnSpc>
                <a:spcPct val="115000"/>
              </a:lnSpc>
              <a:spcBef>
                <a:spcPts val="1200"/>
              </a:spcBef>
              <a:spcAft>
                <a:spcPts val="1200"/>
              </a:spcAft>
              <a:buNone/>
            </a:pPr>
            <a:r>
              <a:t/>
            </a:r>
            <a:endParaRPr sz="16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66c364bb5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66c364bb5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Vamos agora mergulhar um pouco para ver as diferenças fundamentais entre os algoritmos. Bom, o primeiro deles é o Revolve. Ele é um bisectional checkpointing. Ele divide toda a execução dos timesteps na metade, e depois na metade da metade e assim por diante, tirando seus checkpoints, que são as  barras amarelas. E então, para cada intervalo, ele vem reusando o mesmo checkpointing e calculando forward and backward. Ele vem computando cada um dos intervalos até o final.</a:t>
            </a:r>
            <a:endParaRPr sz="17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66c364bb5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66c364bb5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 segundo é o zCut, que representa a dependência entre as tasks de um problema computacional como grafos. O RTM é um grafo muito simples, pq a dependência de cada uma das tarefas é sempre a anterior. Então a execução dele vai ficar assim, ele divide os major checkpoints, e aí para cada um desses intervalos ele vem tirando checkpoints intermedários e reutiliza esses checkpoints para a computação backward. Quase não há recomputação.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2834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1" name="Google Shape;11;p2"/>
          <p:cNvSpPr txBox="1"/>
          <p:nvPr>
            <p:ph type="ctrTitle"/>
          </p:nvPr>
        </p:nvSpPr>
        <p:spPr>
          <a:xfrm>
            <a:off x="9" y="781500"/>
            <a:ext cx="9144000" cy="2052600"/>
          </a:xfrm>
          <a:prstGeom prst="rect">
            <a:avLst/>
          </a:prstGeom>
        </p:spPr>
        <p:txBody>
          <a:bodyPr anchorCtr="0" anchor="b" bIns="228600" lIns="320025" spcFirstLastPara="1" rIns="320025" wrap="square" tIns="91425">
            <a:normAutofit/>
          </a:bodyPr>
          <a:lstStyle>
            <a:lvl1pPr lvl="0">
              <a:spcBef>
                <a:spcPts val="0"/>
              </a:spcBef>
              <a:spcAft>
                <a:spcPts val="0"/>
              </a:spcAft>
              <a:buSzPts val="4800"/>
              <a:buNone/>
              <a:defRPr sz="4800"/>
            </a:lvl1pPr>
            <a:lvl2pPr lvl="1">
              <a:spcBef>
                <a:spcPts val="0"/>
              </a:spcBef>
              <a:spcAft>
                <a:spcPts val="0"/>
              </a:spcAft>
              <a:buSzPts val="5200"/>
              <a:buNone/>
              <a:defRPr b="1" sz="5200"/>
            </a:lvl2pPr>
            <a:lvl3pPr lvl="2">
              <a:spcBef>
                <a:spcPts val="0"/>
              </a:spcBef>
              <a:spcAft>
                <a:spcPts val="0"/>
              </a:spcAft>
              <a:buSzPts val="5200"/>
              <a:buNone/>
              <a:defRPr b="1" sz="5200"/>
            </a:lvl3pPr>
            <a:lvl4pPr lvl="3">
              <a:spcBef>
                <a:spcPts val="0"/>
              </a:spcBef>
              <a:spcAft>
                <a:spcPts val="0"/>
              </a:spcAft>
              <a:buSzPts val="5200"/>
              <a:buNone/>
              <a:defRPr b="1" sz="5200"/>
            </a:lvl4pPr>
            <a:lvl5pPr lvl="4">
              <a:spcBef>
                <a:spcPts val="0"/>
              </a:spcBef>
              <a:spcAft>
                <a:spcPts val="0"/>
              </a:spcAft>
              <a:buSzPts val="5200"/>
              <a:buNone/>
              <a:defRPr b="1" sz="5200"/>
            </a:lvl5pPr>
            <a:lvl6pPr lvl="5">
              <a:spcBef>
                <a:spcPts val="0"/>
              </a:spcBef>
              <a:spcAft>
                <a:spcPts val="0"/>
              </a:spcAft>
              <a:buSzPts val="5200"/>
              <a:buNone/>
              <a:defRPr b="1" sz="5200"/>
            </a:lvl6pPr>
            <a:lvl7pPr lvl="6">
              <a:spcBef>
                <a:spcPts val="0"/>
              </a:spcBef>
              <a:spcAft>
                <a:spcPts val="0"/>
              </a:spcAft>
              <a:buSzPts val="5200"/>
              <a:buNone/>
              <a:defRPr b="1" sz="5200"/>
            </a:lvl7pPr>
            <a:lvl8pPr lvl="7">
              <a:spcBef>
                <a:spcPts val="0"/>
              </a:spcBef>
              <a:spcAft>
                <a:spcPts val="0"/>
              </a:spcAft>
              <a:buSzPts val="5200"/>
              <a:buNone/>
              <a:defRPr b="1" sz="5200"/>
            </a:lvl8pPr>
            <a:lvl9pPr lvl="8">
              <a:spcBef>
                <a:spcPts val="0"/>
              </a:spcBef>
              <a:spcAft>
                <a:spcPts val="0"/>
              </a:spcAft>
              <a:buSzPts val="5200"/>
              <a:buNone/>
              <a:defRPr b="1" sz="5200"/>
            </a:lvl9pPr>
          </a:lstStyle>
          <a:p/>
        </p:txBody>
      </p:sp>
      <p:sp>
        <p:nvSpPr>
          <p:cNvPr id="12" name="Google Shape;12;p2"/>
          <p:cNvSpPr txBox="1"/>
          <p:nvPr>
            <p:ph idx="1" type="subTitle"/>
          </p:nvPr>
        </p:nvSpPr>
        <p:spPr>
          <a:xfrm>
            <a:off x="0" y="2834100"/>
            <a:ext cx="9144000" cy="2309400"/>
          </a:xfrm>
          <a:prstGeom prst="rect">
            <a:avLst/>
          </a:prstGeom>
        </p:spPr>
        <p:txBody>
          <a:bodyPr anchorCtr="0" anchor="ctr" bIns="91425" lIns="320025" spcFirstLastPara="1" rIns="320025" wrap="square" tIns="228600">
            <a:norm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Highlight">
  <p:cSld name="CUSTOM">
    <p:spTree>
      <p:nvGrpSpPr>
        <p:cNvPr id="62" name="Shape 62"/>
        <p:cNvGrpSpPr/>
        <p:nvPr/>
      </p:nvGrpSpPr>
      <p:grpSpPr>
        <a:xfrm>
          <a:off x="0" y="0"/>
          <a:ext cx="0" cy="0"/>
          <a:chOff x="0" y="0"/>
          <a:chExt cx="0" cy="0"/>
        </a:xfrm>
      </p:grpSpPr>
      <p:sp>
        <p:nvSpPr>
          <p:cNvPr id="63" name="Google Shape;63;p11"/>
          <p:cNvSpPr/>
          <p:nvPr/>
        </p:nvSpPr>
        <p:spPr>
          <a:xfrm>
            <a:off x="457200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91919"/>
              </a:solidFill>
              <a:latin typeface="Inter"/>
              <a:ea typeface="Inter"/>
              <a:cs typeface="Inter"/>
              <a:sym typeface="Inter"/>
            </a:endParaRPr>
          </a:p>
        </p:txBody>
      </p:sp>
      <p:sp>
        <p:nvSpPr>
          <p:cNvPr id="64" name="Google Shape;64;p11"/>
          <p:cNvSpPr txBox="1"/>
          <p:nvPr>
            <p:ph type="title"/>
          </p:nvPr>
        </p:nvSpPr>
        <p:spPr>
          <a:xfrm>
            <a:off x="320050" y="987552"/>
            <a:ext cx="3931800" cy="14829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2800"/>
              <a:buNone/>
              <a:defRPr>
                <a:solidFill>
                  <a:schemeClr val="lt2"/>
                </a:solidFill>
              </a:defRPr>
            </a:lvl1pPr>
            <a:lvl2pPr lvl="1" algn="ctr">
              <a:spcBef>
                <a:spcPts val="0"/>
              </a:spcBef>
              <a:spcAft>
                <a:spcPts val="0"/>
              </a:spcAft>
              <a:buClr>
                <a:schemeClr val="lt2"/>
              </a:buClr>
              <a:buSzPts val="2800"/>
              <a:buNone/>
              <a:defRPr>
                <a:solidFill>
                  <a:schemeClr val="lt2"/>
                </a:solidFill>
              </a:defRPr>
            </a:lvl2pPr>
            <a:lvl3pPr lvl="2" algn="ctr">
              <a:spcBef>
                <a:spcPts val="0"/>
              </a:spcBef>
              <a:spcAft>
                <a:spcPts val="0"/>
              </a:spcAft>
              <a:buClr>
                <a:schemeClr val="lt2"/>
              </a:buClr>
              <a:buSzPts val="2800"/>
              <a:buNone/>
              <a:defRPr>
                <a:solidFill>
                  <a:schemeClr val="lt2"/>
                </a:solidFill>
              </a:defRPr>
            </a:lvl3pPr>
            <a:lvl4pPr lvl="3" algn="ctr">
              <a:spcBef>
                <a:spcPts val="0"/>
              </a:spcBef>
              <a:spcAft>
                <a:spcPts val="0"/>
              </a:spcAft>
              <a:buClr>
                <a:schemeClr val="lt2"/>
              </a:buClr>
              <a:buSzPts val="2800"/>
              <a:buNone/>
              <a:defRPr>
                <a:solidFill>
                  <a:schemeClr val="lt2"/>
                </a:solidFill>
              </a:defRPr>
            </a:lvl4pPr>
            <a:lvl5pPr lvl="4" algn="ctr">
              <a:spcBef>
                <a:spcPts val="0"/>
              </a:spcBef>
              <a:spcAft>
                <a:spcPts val="0"/>
              </a:spcAft>
              <a:buClr>
                <a:schemeClr val="lt2"/>
              </a:buClr>
              <a:buSzPts val="2800"/>
              <a:buNone/>
              <a:defRPr>
                <a:solidFill>
                  <a:schemeClr val="lt2"/>
                </a:solidFill>
              </a:defRPr>
            </a:lvl5pPr>
            <a:lvl6pPr lvl="5" algn="ctr">
              <a:spcBef>
                <a:spcPts val="0"/>
              </a:spcBef>
              <a:spcAft>
                <a:spcPts val="0"/>
              </a:spcAft>
              <a:buClr>
                <a:schemeClr val="lt2"/>
              </a:buClr>
              <a:buSzPts val="2800"/>
              <a:buNone/>
              <a:defRPr>
                <a:solidFill>
                  <a:schemeClr val="lt2"/>
                </a:solidFill>
              </a:defRPr>
            </a:lvl6pPr>
            <a:lvl7pPr lvl="6" algn="ctr">
              <a:spcBef>
                <a:spcPts val="0"/>
              </a:spcBef>
              <a:spcAft>
                <a:spcPts val="0"/>
              </a:spcAft>
              <a:buClr>
                <a:schemeClr val="lt2"/>
              </a:buClr>
              <a:buSzPts val="2800"/>
              <a:buNone/>
              <a:defRPr>
                <a:solidFill>
                  <a:schemeClr val="lt2"/>
                </a:solidFill>
              </a:defRPr>
            </a:lvl7pPr>
            <a:lvl8pPr lvl="7" algn="ctr">
              <a:spcBef>
                <a:spcPts val="0"/>
              </a:spcBef>
              <a:spcAft>
                <a:spcPts val="0"/>
              </a:spcAft>
              <a:buClr>
                <a:schemeClr val="lt2"/>
              </a:buClr>
              <a:buSzPts val="2800"/>
              <a:buNone/>
              <a:defRPr>
                <a:solidFill>
                  <a:schemeClr val="lt2"/>
                </a:solidFill>
              </a:defRPr>
            </a:lvl8pPr>
            <a:lvl9pPr lvl="8" algn="ctr">
              <a:spcBef>
                <a:spcPts val="0"/>
              </a:spcBef>
              <a:spcAft>
                <a:spcPts val="0"/>
              </a:spcAft>
              <a:buClr>
                <a:schemeClr val="lt2"/>
              </a:buClr>
              <a:buSzPts val="2800"/>
              <a:buNone/>
              <a:defRPr>
                <a:solidFill>
                  <a:schemeClr val="lt2"/>
                </a:solidFill>
              </a:defRPr>
            </a:lvl9pPr>
          </a:lstStyle>
          <a:p/>
        </p:txBody>
      </p:sp>
      <p:sp>
        <p:nvSpPr>
          <p:cNvPr id="65" name="Google Shape;65;p11"/>
          <p:cNvSpPr txBox="1"/>
          <p:nvPr>
            <p:ph idx="1" type="body"/>
          </p:nvPr>
        </p:nvSpPr>
        <p:spPr>
          <a:xfrm>
            <a:off x="4892050" y="987547"/>
            <a:ext cx="3931800" cy="38496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66" name="Google Shape;66;p11"/>
          <p:cNvSpPr txBox="1"/>
          <p:nvPr>
            <p:ph idx="2" type="subTitle"/>
          </p:nvPr>
        </p:nvSpPr>
        <p:spPr>
          <a:xfrm>
            <a:off x="320050" y="2470450"/>
            <a:ext cx="3931800" cy="2366700"/>
          </a:xfrm>
          <a:prstGeom prst="rect">
            <a:avLst/>
          </a:prstGeom>
        </p:spPr>
        <p:txBody>
          <a:bodyPr anchorCtr="0" anchor="t" bIns="91425" lIns="91425" spcFirstLastPara="1" rIns="91425" wrap="square" tIns="91425">
            <a:norm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nvSpPr>
        <p:spPr>
          <a:xfrm rot="5400000">
            <a:off x="8407650" y="-56700"/>
            <a:ext cx="678300" cy="791700"/>
          </a:xfrm>
          <a:prstGeom prst="round2SameRect">
            <a:avLst>
              <a:gd fmla="val 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8" name="Google Shape;68;p11"/>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
    <p:spTree>
      <p:nvGrpSpPr>
        <p:cNvPr id="69" name="Shape 69"/>
        <p:cNvGrpSpPr/>
        <p:nvPr/>
      </p:nvGrpSpPr>
      <p:grpSpPr>
        <a:xfrm>
          <a:off x="0" y="0"/>
          <a:ext cx="0" cy="0"/>
          <a:chOff x="0" y="0"/>
          <a:chExt cx="0" cy="0"/>
        </a:xfrm>
      </p:grpSpPr>
      <p:sp>
        <p:nvSpPr>
          <p:cNvPr id="70" name="Google Shape;70;p12"/>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Text">
  <p:cSld name="CUSTOM_2">
    <p:bg>
      <p:bgPr>
        <a:solidFill>
          <a:schemeClr val="lt2"/>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0" y="1394450"/>
            <a:ext cx="9144000" cy="2354700"/>
          </a:xfrm>
          <a:prstGeom prst="rect">
            <a:avLst/>
          </a:prstGeom>
        </p:spPr>
        <p:txBody>
          <a:bodyPr anchorCtr="0" anchor="ctr" bIns="137150" lIns="411475" spcFirstLastPara="1" rIns="411475" wrap="square" tIns="137150">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73" name="Google Shape;73;p13"/>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dk2"/>
                </a:solidFill>
              </a:defRPr>
            </a:lvl1pPr>
            <a:lvl2pPr lvl="1" rtl="0" algn="ctr">
              <a:buNone/>
              <a:defRPr>
                <a:solidFill>
                  <a:schemeClr val="dk2"/>
                </a:solidFill>
              </a:defRPr>
            </a:lvl2pPr>
            <a:lvl3pPr lvl="2" rtl="0" algn="ctr">
              <a:buNone/>
              <a:defRPr>
                <a:solidFill>
                  <a:schemeClr val="dk2"/>
                </a:solidFill>
              </a:defRPr>
            </a:lvl3pPr>
            <a:lvl4pPr lvl="3" rtl="0" algn="ctr">
              <a:buNone/>
              <a:defRPr>
                <a:solidFill>
                  <a:schemeClr val="dk2"/>
                </a:solidFill>
              </a:defRPr>
            </a:lvl4pPr>
            <a:lvl5pPr lvl="4" rtl="0" algn="ctr">
              <a:buNone/>
              <a:defRPr>
                <a:solidFill>
                  <a:schemeClr val="dk2"/>
                </a:solidFill>
              </a:defRPr>
            </a:lvl5pPr>
            <a:lvl6pPr lvl="5" rtl="0" algn="ctr">
              <a:buNone/>
              <a:defRPr>
                <a:solidFill>
                  <a:schemeClr val="dk2"/>
                </a:solidFill>
              </a:defRPr>
            </a:lvl6pPr>
            <a:lvl7pPr lvl="6" rtl="0" algn="ctr">
              <a:buNone/>
              <a:defRPr>
                <a:solidFill>
                  <a:schemeClr val="dk2"/>
                </a:solidFill>
              </a:defRPr>
            </a:lvl7pPr>
            <a:lvl8pPr lvl="7" rtl="0" algn="ctr">
              <a:buNone/>
              <a:defRPr>
                <a:solidFill>
                  <a:schemeClr val="dk2"/>
                </a:solidFill>
              </a:defRPr>
            </a:lvl8pPr>
            <a:lvl9pPr lvl="8" rtl="0" algn="ctr">
              <a:buNone/>
              <a:defRPr>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ing">
  <p:cSld name="CUSTOM_2_1">
    <p:bg>
      <p:bgPr>
        <a:solidFill>
          <a:schemeClr val="dk1"/>
        </a:solidFill>
      </p:bgPr>
    </p:bg>
    <p:spTree>
      <p:nvGrpSpPr>
        <p:cNvPr id="74" name="Shape 74"/>
        <p:cNvGrpSpPr/>
        <p:nvPr/>
      </p:nvGrpSpPr>
      <p:grpSpPr>
        <a:xfrm>
          <a:off x="0" y="0"/>
          <a:ext cx="0" cy="0"/>
          <a:chOff x="0" y="0"/>
          <a:chExt cx="0" cy="0"/>
        </a:xfrm>
      </p:grpSpPr>
      <p:sp>
        <p:nvSpPr>
          <p:cNvPr id="75" name="Google Shape;75;p14"/>
          <p:cNvSpPr/>
          <p:nvPr/>
        </p:nvSpPr>
        <p:spPr>
          <a:xfrm>
            <a:off x="228600" y="2939100"/>
            <a:ext cx="8686800" cy="197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76" name="Google Shape;76;p14"/>
          <p:cNvSpPr txBox="1"/>
          <p:nvPr>
            <p:ph idx="1" type="subTitle"/>
          </p:nvPr>
        </p:nvSpPr>
        <p:spPr>
          <a:xfrm>
            <a:off x="228600" y="2939100"/>
            <a:ext cx="8686800" cy="1975200"/>
          </a:xfrm>
          <a:prstGeom prst="rect">
            <a:avLst/>
          </a:prstGeom>
          <a:noFill/>
        </p:spPr>
        <p:txBody>
          <a:bodyPr anchorCtr="0" anchor="t" bIns="228600" lIns="228600" spcFirstLastPara="1" rIns="228600" wrap="square" tIns="228600">
            <a:normAutofit/>
          </a:bodyPr>
          <a:lstStyle>
            <a:lvl1pPr lvl="0" rtl="0">
              <a:spcBef>
                <a:spcPts val="0"/>
              </a:spcBef>
              <a:spcAft>
                <a:spcPts val="0"/>
              </a:spcAft>
              <a:buClr>
                <a:schemeClr val="dk1"/>
              </a:buClr>
              <a:buSzPts val="1400"/>
              <a:buNone/>
              <a:defRPr sz="1400">
                <a:solidFill>
                  <a:schemeClr val="dk1"/>
                </a:solidFill>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77" name="Google Shape;77;p14"/>
          <p:cNvSpPr txBox="1"/>
          <p:nvPr>
            <p:ph type="title"/>
          </p:nvPr>
        </p:nvSpPr>
        <p:spPr>
          <a:xfrm>
            <a:off x="228600" y="734700"/>
            <a:ext cx="8686800" cy="2204400"/>
          </a:xfrm>
          <a:prstGeom prst="rect">
            <a:avLst/>
          </a:prstGeom>
        </p:spPr>
        <p:txBody>
          <a:bodyPr anchorCtr="0" anchor="b" bIns="137150" lIns="137150" spcFirstLastPara="1" rIns="137150" wrap="square" tIns="137150">
            <a:normAutofit/>
          </a:bodyPr>
          <a:lstStyle>
            <a:lvl1pPr lvl="0" rtl="0">
              <a:spcBef>
                <a:spcPts val="0"/>
              </a:spcBef>
              <a:spcAft>
                <a:spcPts val="0"/>
              </a:spcAft>
              <a:buClr>
                <a:schemeClr val="lt2"/>
              </a:buClr>
              <a:buSzPts val="3600"/>
              <a:buNone/>
              <a:defRPr sz="3600">
                <a:solidFill>
                  <a:schemeClr val="lt2"/>
                </a:solidFill>
              </a:defRPr>
            </a:lvl1pPr>
            <a:lvl2pPr lvl="1" rtl="0">
              <a:spcBef>
                <a:spcPts val="0"/>
              </a:spcBef>
              <a:spcAft>
                <a:spcPts val="0"/>
              </a:spcAft>
              <a:buClr>
                <a:schemeClr val="dk1"/>
              </a:buClr>
              <a:buSzPts val="3600"/>
              <a:buNone/>
              <a:defRPr sz="3600">
                <a:solidFill>
                  <a:schemeClr val="dk1"/>
                </a:solidFill>
              </a:defRPr>
            </a:lvl2pPr>
            <a:lvl3pPr lvl="2" rtl="0">
              <a:spcBef>
                <a:spcPts val="0"/>
              </a:spcBef>
              <a:spcAft>
                <a:spcPts val="0"/>
              </a:spcAft>
              <a:buClr>
                <a:schemeClr val="dk1"/>
              </a:buClr>
              <a:buSzPts val="3600"/>
              <a:buNone/>
              <a:defRPr sz="3600">
                <a:solidFill>
                  <a:schemeClr val="dk1"/>
                </a:solidFill>
              </a:defRPr>
            </a:lvl3pPr>
            <a:lvl4pPr lvl="3" rtl="0">
              <a:spcBef>
                <a:spcPts val="0"/>
              </a:spcBef>
              <a:spcAft>
                <a:spcPts val="0"/>
              </a:spcAft>
              <a:buClr>
                <a:schemeClr val="dk1"/>
              </a:buClr>
              <a:buSzPts val="3600"/>
              <a:buNone/>
              <a:defRPr sz="3600">
                <a:solidFill>
                  <a:schemeClr val="dk1"/>
                </a:solidFill>
              </a:defRPr>
            </a:lvl4pPr>
            <a:lvl5pPr lvl="4" rtl="0">
              <a:spcBef>
                <a:spcPts val="0"/>
              </a:spcBef>
              <a:spcAft>
                <a:spcPts val="0"/>
              </a:spcAft>
              <a:buClr>
                <a:schemeClr val="dk1"/>
              </a:buClr>
              <a:buSzPts val="3600"/>
              <a:buNone/>
              <a:defRPr sz="3600">
                <a:solidFill>
                  <a:schemeClr val="dk1"/>
                </a:solidFill>
              </a:defRPr>
            </a:lvl5pPr>
            <a:lvl6pPr lvl="5" rtl="0">
              <a:spcBef>
                <a:spcPts val="0"/>
              </a:spcBef>
              <a:spcAft>
                <a:spcPts val="0"/>
              </a:spcAft>
              <a:buClr>
                <a:schemeClr val="dk1"/>
              </a:buClr>
              <a:buSzPts val="3600"/>
              <a:buNone/>
              <a:defRPr sz="3600">
                <a:solidFill>
                  <a:schemeClr val="dk1"/>
                </a:solidFill>
              </a:defRPr>
            </a:lvl6pPr>
            <a:lvl7pPr lvl="6" rtl="0">
              <a:spcBef>
                <a:spcPts val="0"/>
              </a:spcBef>
              <a:spcAft>
                <a:spcPts val="0"/>
              </a:spcAft>
              <a:buClr>
                <a:schemeClr val="dk1"/>
              </a:buClr>
              <a:buSzPts val="3600"/>
              <a:buNone/>
              <a:defRPr sz="3600">
                <a:solidFill>
                  <a:schemeClr val="dk1"/>
                </a:solidFill>
              </a:defRPr>
            </a:lvl7pPr>
            <a:lvl8pPr lvl="7" rtl="0">
              <a:spcBef>
                <a:spcPts val="0"/>
              </a:spcBef>
              <a:spcAft>
                <a:spcPts val="0"/>
              </a:spcAft>
              <a:buClr>
                <a:schemeClr val="dk1"/>
              </a:buClr>
              <a:buSzPts val="3600"/>
              <a:buNone/>
              <a:defRPr sz="3600">
                <a:solidFill>
                  <a:schemeClr val="dk1"/>
                </a:solidFill>
              </a:defRPr>
            </a:lvl8pPr>
            <a:lvl9pPr lvl="8" rtl="0">
              <a:spcBef>
                <a:spcPts val="0"/>
              </a:spcBef>
              <a:spcAft>
                <a:spcPts val="0"/>
              </a:spcAft>
              <a:buClr>
                <a:schemeClr val="dk1"/>
              </a:buClr>
              <a:buSzPts val="3600"/>
              <a:buNone/>
              <a:defRPr sz="3600">
                <a:solidFill>
                  <a:schemeClr val="dk1"/>
                </a:solidFill>
              </a:defRPr>
            </a:lvl9pPr>
          </a:lstStyle>
          <a:p/>
        </p:txBody>
      </p:sp>
      <p:sp>
        <p:nvSpPr>
          <p:cNvPr id="78" name="Google Shape;78;p14"/>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Full">
  <p:cSld name="CUSTOM_3">
    <p:bg>
      <p:bgPr>
        <a:solidFill>
          <a:srgbClr val="282A36"/>
        </a:solidFill>
      </p:bgPr>
    </p:bg>
    <p:spTree>
      <p:nvGrpSpPr>
        <p:cNvPr id="79" name="Shape 79"/>
        <p:cNvGrpSpPr/>
        <p:nvPr/>
      </p:nvGrpSpPr>
      <p:grpSpPr>
        <a:xfrm>
          <a:off x="0" y="0"/>
          <a:ext cx="0" cy="0"/>
          <a:chOff x="0" y="0"/>
          <a:chExt cx="0" cy="0"/>
        </a:xfrm>
      </p:grpSpPr>
      <p:sp>
        <p:nvSpPr>
          <p:cNvPr id="80" name="Google Shape;80;p15"/>
          <p:cNvSpPr txBox="1"/>
          <p:nvPr>
            <p:ph idx="1" type="body"/>
          </p:nvPr>
        </p:nvSpPr>
        <p:spPr>
          <a:xfrm>
            <a:off x="0" y="678300"/>
            <a:ext cx="9144000" cy="4465200"/>
          </a:xfrm>
          <a:prstGeom prst="rect">
            <a:avLst/>
          </a:prstGeom>
          <a:noFill/>
        </p:spPr>
        <p:txBody>
          <a:bodyPr anchorCtr="0" anchor="ctr" bIns="548625" lIns="411475" spcFirstLastPara="1" rIns="411475" wrap="square" tIns="548625">
            <a:normAutofit/>
          </a:bodyPr>
          <a:lstStyle>
            <a:lvl1pPr indent="-342900" lvl="0" marL="457200" rtl="0">
              <a:spcBef>
                <a:spcPts val="0"/>
              </a:spcBef>
              <a:spcAft>
                <a:spcPts val="0"/>
              </a:spcAft>
              <a:buClr>
                <a:srgbClr val="F8F8F2"/>
              </a:buClr>
              <a:buSzPts val="1800"/>
              <a:buFont typeface="Fira Code"/>
              <a:buChar char="●"/>
              <a:defRPr>
                <a:solidFill>
                  <a:srgbClr val="F8F8F2"/>
                </a:solidFill>
                <a:latin typeface="Fira Code"/>
                <a:ea typeface="Fira Code"/>
                <a:cs typeface="Fira Code"/>
                <a:sym typeface="Fira Code"/>
              </a:defRPr>
            </a:lvl1pPr>
            <a:lvl2pPr indent="-317500" lvl="1" marL="9144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2pPr>
            <a:lvl3pPr indent="-317500" lvl="2" marL="13716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3pPr>
            <a:lvl4pPr indent="-317500" lvl="3" marL="18288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4pPr>
            <a:lvl5pPr indent="-317500" lvl="4" marL="22860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5pPr>
            <a:lvl6pPr indent="-317500" lvl="5" marL="27432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6pPr>
            <a:lvl7pPr indent="-317500" lvl="6" marL="32004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7pPr>
            <a:lvl8pPr indent="-317500" lvl="7" marL="36576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8pPr>
            <a:lvl9pPr indent="-317500" lvl="8" marL="41148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9pPr>
          </a:lstStyle>
          <a:p/>
        </p:txBody>
      </p:sp>
      <p:sp>
        <p:nvSpPr>
          <p:cNvPr id="81" name="Google Shape;81;p15"/>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rgbClr val="F8F8F2"/>
                </a:solidFill>
              </a:defRPr>
            </a:lvl1pPr>
            <a:lvl2pPr lvl="1" rtl="0" algn="ctr">
              <a:buNone/>
              <a:defRPr>
                <a:solidFill>
                  <a:srgbClr val="F8F8F2"/>
                </a:solidFill>
              </a:defRPr>
            </a:lvl2pPr>
            <a:lvl3pPr lvl="2" rtl="0" algn="ctr">
              <a:buNone/>
              <a:defRPr>
                <a:solidFill>
                  <a:srgbClr val="F8F8F2"/>
                </a:solidFill>
              </a:defRPr>
            </a:lvl3pPr>
            <a:lvl4pPr lvl="3" rtl="0" algn="ctr">
              <a:buNone/>
              <a:defRPr>
                <a:solidFill>
                  <a:srgbClr val="F8F8F2"/>
                </a:solidFill>
              </a:defRPr>
            </a:lvl4pPr>
            <a:lvl5pPr lvl="4" rtl="0" algn="ctr">
              <a:buNone/>
              <a:defRPr>
                <a:solidFill>
                  <a:srgbClr val="F8F8F2"/>
                </a:solidFill>
              </a:defRPr>
            </a:lvl5pPr>
            <a:lvl6pPr lvl="5" rtl="0" algn="ctr">
              <a:buNone/>
              <a:defRPr>
                <a:solidFill>
                  <a:srgbClr val="F8F8F2"/>
                </a:solidFill>
              </a:defRPr>
            </a:lvl6pPr>
            <a:lvl7pPr lvl="6" rtl="0" algn="ctr">
              <a:buNone/>
              <a:defRPr>
                <a:solidFill>
                  <a:srgbClr val="F8F8F2"/>
                </a:solidFill>
              </a:defRPr>
            </a:lvl7pPr>
            <a:lvl8pPr lvl="7" rtl="0" algn="ctr">
              <a:buNone/>
              <a:defRPr>
                <a:solidFill>
                  <a:srgbClr val="F8F8F2"/>
                </a:solidFill>
              </a:defRPr>
            </a:lvl8pPr>
            <a:lvl9pPr lvl="8" rtl="0" algn="ctr">
              <a:buNone/>
              <a:defRPr>
                <a:solidFill>
                  <a:srgbClr val="F8F8F2"/>
                </a:solidFill>
              </a:defRPr>
            </a:lvl9pPr>
          </a:lstStyle>
          <a:p>
            <a:pPr indent="0" lvl="0" marL="0" rtl="0" algn="ctr">
              <a:spcBef>
                <a:spcPts val="0"/>
              </a:spcBef>
              <a:spcAft>
                <a:spcPts val="0"/>
              </a:spcAft>
              <a:buNone/>
            </a:pPr>
            <a:fld id="{00000000-1234-1234-1234-123412341234}" type="slidenum">
              <a:rPr lang="en"/>
              <a:t>‹#›</a:t>
            </a:fld>
            <a:endParaRPr/>
          </a:p>
        </p:txBody>
      </p:sp>
      <p:sp>
        <p:nvSpPr>
          <p:cNvPr id="82" name="Google Shape;82;p15"/>
          <p:cNvSpPr txBox="1"/>
          <p:nvPr>
            <p:ph type="title"/>
          </p:nvPr>
        </p:nvSpPr>
        <p:spPr>
          <a:xfrm>
            <a:off x="0" y="0"/>
            <a:ext cx="7955400" cy="678300"/>
          </a:xfrm>
          <a:prstGeom prst="rect">
            <a:avLst/>
          </a:prstGeom>
        </p:spPr>
        <p:txBody>
          <a:bodyPr anchorCtr="0" anchor="ctr" bIns="91425" lIns="411475" spcFirstLastPara="1" rIns="182875" wrap="square" tIns="91425">
            <a:normAutofit/>
          </a:bodyPr>
          <a:lstStyle>
            <a:lvl1pPr lvl="0" rtl="0">
              <a:spcBef>
                <a:spcPts val="0"/>
              </a:spcBef>
              <a:spcAft>
                <a:spcPts val="0"/>
              </a:spcAft>
              <a:buClr>
                <a:srgbClr val="F8F8F2"/>
              </a:buClr>
              <a:buSzPts val="2800"/>
              <a:buNone/>
              <a:defRPr>
                <a:solidFill>
                  <a:srgbClr val="F8F8F2"/>
                </a:solidFill>
              </a:defRPr>
            </a:lvl1pPr>
            <a:lvl2pPr lvl="1" rtl="0">
              <a:spcBef>
                <a:spcPts val="0"/>
              </a:spcBef>
              <a:spcAft>
                <a:spcPts val="0"/>
              </a:spcAft>
              <a:buClr>
                <a:srgbClr val="F8F8F2"/>
              </a:buClr>
              <a:buSzPts val="2800"/>
              <a:buNone/>
              <a:defRPr>
                <a:solidFill>
                  <a:srgbClr val="F8F8F2"/>
                </a:solidFill>
              </a:defRPr>
            </a:lvl2pPr>
            <a:lvl3pPr lvl="2" rtl="0">
              <a:spcBef>
                <a:spcPts val="0"/>
              </a:spcBef>
              <a:spcAft>
                <a:spcPts val="0"/>
              </a:spcAft>
              <a:buClr>
                <a:srgbClr val="F8F8F2"/>
              </a:buClr>
              <a:buSzPts val="2800"/>
              <a:buNone/>
              <a:defRPr>
                <a:solidFill>
                  <a:srgbClr val="F8F8F2"/>
                </a:solidFill>
              </a:defRPr>
            </a:lvl3pPr>
            <a:lvl4pPr lvl="3" rtl="0">
              <a:spcBef>
                <a:spcPts val="0"/>
              </a:spcBef>
              <a:spcAft>
                <a:spcPts val="0"/>
              </a:spcAft>
              <a:buClr>
                <a:srgbClr val="F8F8F2"/>
              </a:buClr>
              <a:buSzPts val="2800"/>
              <a:buNone/>
              <a:defRPr>
                <a:solidFill>
                  <a:srgbClr val="F8F8F2"/>
                </a:solidFill>
              </a:defRPr>
            </a:lvl4pPr>
            <a:lvl5pPr lvl="4" rtl="0">
              <a:spcBef>
                <a:spcPts val="0"/>
              </a:spcBef>
              <a:spcAft>
                <a:spcPts val="0"/>
              </a:spcAft>
              <a:buClr>
                <a:srgbClr val="F8F8F2"/>
              </a:buClr>
              <a:buSzPts val="2800"/>
              <a:buNone/>
              <a:defRPr>
                <a:solidFill>
                  <a:srgbClr val="F8F8F2"/>
                </a:solidFill>
              </a:defRPr>
            </a:lvl5pPr>
            <a:lvl6pPr lvl="5" rtl="0">
              <a:spcBef>
                <a:spcPts val="0"/>
              </a:spcBef>
              <a:spcAft>
                <a:spcPts val="0"/>
              </a:spcAft>
              <a:buClr>
                <a:srgbClr val="F8F8F2"/>
              </a:buClr>
              <a:buSzPts val="2800"/>
              <a:buNone/>
              <a:defRPr>
                <a:solidFill>
                  <a:srgbClr val="F8F8F2"/>
                </a:solidFill>
              </a:defRPr>
            </a:lvl6pPr>
            <a:lvl7pPr lvl="6" rtl="0">
              <a:spcBef>
                <a:spcPts val="0"/>
              </a:spcBef>
              <a:spcAft>
                <a:spcPts val="0"/>
              </a:spcAft>
              <a:buClr>
                <a:srgbClr val="F8F8F2"/>
              </a:buClr>
              <a:buSzPts val="2800"/>
              <a:buNone/>
              <a:defRPr>
                <a:solidFill>
                  <a:srgbClr val="F8F8F2"/>
                </a:solidFill>
              </a:defRPr>
            </a:lvl7pPr>
            <a:lvl8pPr lvl="7" rtl="0">
              <a:spcBef>
                <a:spcPts val="0"/>
              </a:spcBef>
              <a:spcAft>
                <a:spcPts val="0"/>
              </a:spcAft>
              <a:buClr>
                <a:srgbClr val="F8F8F2"/>
              </a:buClr>
              <a:buSzPts val="2800"/>
              <a:buNone/>
              <a:defRPr>
                <a:solidFill>
                  <a:srgbClr val="F8F8F2"/>
                </a:solidFill>
              </a:defRPr>
            </a:lvl8pPr>
            <a:lvl9pPr lvl="8" rtl="0">
              <a:spcBef>
                <a:spcPts val="0"/>
              </a:spcBef>
              <a:spcAft>
                <a:spcPts val="0"/>
              </a:spcAft>
              <a:buClr>
                <a:srgbClr val="F8F8F2"/>
              </a:buClr>
              <a:buSzPts val="2800"/>
              <a:buNone/>
              <a:defRPr>
                <a:solidFill>
                  <a:srgbClr val="F8F8F2"/>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Left">
  <p:cSld name="CUSTOM_3_1">
    <p:bg>
      <p:bgPr>
        <a:solidFill>
          <a:schemeClr val="dk1"/>
        </a:solidFill>
      </p:bgPr>
    </p:bg>
    <p:spTree>
      <p:nvGrpSpPr>
        <p:cNvPr id="83" name="Shape 83"/>
        <p:cNvGrpSpPr/>
        <p:nvPr/>
      </p:nvGrpSpPr>
      <p:grpSpPr>
        <a:xfrm>
          <a:off x="0" y="0"/>
          <a:ext cx="0" cy="0"/>
          <a:chOff x="0" y="0"/>
          <a:chExt cx="0" cy="0"/>
        </a:xfrm>
      </p:grpSpPr>
      <p:sp>
        <p:nvSpPr>
          <p:cNvPr id="84" name="Google Shape;84;p16"/>
          <p:cNvSpPr txBox="1"/>
          <p:nvPr>
            <p:ph idx="1" type="body"/>
          </p:nvPr>
        </p:nvSpPr>
        <p:spPr>
          <a:xfrm>
            <a:off x="0" y="0"/>
            <a:ext cx="5806500" cy="5143500"/>
          </a:xfrm>
          <a:prstGeom prst="rect">
            <a:avLst/>
          </a:prstGeom>
          <a:solidFill>
            <a:srgbClr val="282A36"/>
          </a:solidFill>
        </p:spPr>
        <p:txBody>
          <a:bodyPr anchorCtr="0" anchor="ctr" bIns="548625" lIns="411475" spcFirstLastPara="1" rIns="411475" wrap="square" tIns="548625">
            <a:normAutofit/>
          </a:bodyPr>
          <a:lstStyle>
            <a:lvl1pPr indent="-342900" lvl="0" marL="457200" rtl="0">
              <a:spcBef>
                <a:spcPts val="0"/>
              </a:spcBef>
              <a:spcAft>
                <a:spcPts val="0"/>
              </a:spcAft>
              <a:buClr>
                <a:srgbClr val="F8F8F2"/>
              </a:buClr>
              <a:buSzPts val="1800"/>
              <a:buFont typeface="Fira Code"/>
              <a:buChar char="●"/>
              <a:defRPr>
                <a:solidFill>
                  <a:srgbClr val="F8F8F2"/>
                </a:solidFill>
                <a:latin typeface="Fira Code"/>
                <a:ea typeface="Fira Code"/>
                <a:cs typeface="Fira Code"/>
                <a:sym typeface="Fira Code"/>
              </a:defRPr>
            </a:lvl1pPr>
            <a:lvl2pPr indent="-317500" lvl="1" marL="9144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2pPr>
            <a:lvl3pPr indent="-317500" lvl="2" marL="13716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3pPr>
            <a:lvl4pPr indent="-317500" lvl="3" marL="18288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4pPr>
            <a:lvl5pPr indent="-317500" lvl="4" marL="22860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5pPr>
            <a:lvl6pPr indent="-317500" lvl="5" marL="27432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6pPr>
            <a:lvl7pPr indent="-317500" lvl="6" marL="32004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7pPr>
            <a:lvl8pPr indent="-317500" lvl="7" marL="36576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8pPr>
            <a:lvl9pPr indent="-317500" lvl="8" marL="41148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9pPr>
          </a:lstStyle>
          <a:p/>
        </p:txBody>
      </p:sp>
      <p:sp>
        <p:nvSpPr>
          <p:cNvPr id="85" name="Google Shape;85;p16"/>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16"/>
          <p:cNvSpPr txBox="1"/>
          <p:nvPr>
            <p:ph type="title"/>
          </p:nvPr>
        </p:nvSpPr>
        <p:spPr>
          <a:xfrm>
            <a:off x="5806500" y="678300"/>
            <a:ext cx="3337500" cy="1036200"/>
          </a:xfrm>
          <a:prstGeom prst="rect">
            <a:avLst/>
          </a:prstGeom>
        </p:spPr>
        <p:txBody>
          <a:bodyPr anchorCtr="0" anchor="b" bIns="91425" lIns="182875" spcFirstLastPara="1" rIns="182875" wrap="square" tIns="91425">
            <a:norm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Clr>
                <a:schemeClr val="lt2"/>
              </a:buClr>
              <a:buSzPts val="2800"/>
              <a:buNone/>
              <a:defRPr>
                <a:solidFill>
                  <a:schemeClr val="lt2"/>
                </a:solidFill>
              </a:defRPr>
            </a:lvl2pPr>
            <a:lvl3pPr lvl="2" rtl="0">
              <a:spcBef>
                <a:spcPts val="0"/>
              </a:spcBef>
              <a:spcAft>
                <a:spcPts val="0"/>
              </a:spcAft>
              <a:buClr>
                <a:schemeClr val="lt2"/>
              </a:buClr>
              <a:buSzPts val="2800"/>
              <a:buNone/>
              <a:defRPr>
                <a:solidFill>
                  <a:schemeClr val="lt2"/>
                </a:solidFill>
              </a:defRPr>
            </a:lvl3pPr>
            <a:lvl4pPr lvl="3" rtl="0">
              <a:spcBef>
                <a:spcPts val="0"/>
              </a:spcBef>
              <a:spcAft>
                <a:spcPts val="0"/>
              </a:spcAft>
              <a:buClr>
                <a:schemeClr val="lt2"/>
              </a:buClr>
              <a:buSzPts val="2800"/>
              <a:buNone/>
              <a:defRPr>
                <a:solidFill>
                  <a:schemeClr val="lt2"/>
                </a:solidFill>
              </a:defRPr>
            </a:lvl4pPr>
            <a:lvl5pPr lvl="4" rtl="0">
              <a:spcBef>
                <a:spcPts val="0"/>
              </a:spcBef>
              <a:spcAft>
                <a:spcPts val="0"/>
              </a:spcAft>
              <a:buClr>
                <a:schemeClr val="lt2"/>
              </a:buClr>
              <a:buSzPts val="2800"/>
              <a:buNone/>
              <a:defRPr>
                <a:solidFill>
                  <a:schemeClr val="lt2"/>
                </a:solidFill>
              </a:defRPr>
            </a:lvl5pPr>
            <a:lvl6pPr lvl="5" rtl="0">
              <a:spcBef>
                <a:spcPts val="0"/>
              </a:spcBef>
              <a:spcAft>
                <a:spcPts val="0"/>
              </a:spcAft>
              <a:buClr>
                <a:schemeClr val="lt2"/>
              </a:buClr>
              <a:buSzPts val="2800"/>
              <a:buNone/>
              <a:defRPr>
                <a:solidFill>
                  <a:schemeClr val="lt2"/>
                </a:solidFill>
              </a:defRPr>
            </a:lvl6pPr>
            <a:lvl7pPr lvl="6" rtl="0">
              <a:spcBef>
                <a:spcPts val="0"/>
              </a:spcBef>
              <a:spcAft>
                <a:spcPts val="0"/>
              </a:spcAft>
              <a:buClr>
                <a:schemeClr val="lt2"/>
              </a:buClr>
              <a:buSzPts val="2800"/>
              <a:buNone/>
              <a:defRPr>
                <a:solidFill>
                  <a:schemeClr val="lt2"/>
                </a:solidFill>
              </a:defRPr>
            </a:lvl7pPr>
            <a:lvl8pPr lvl="7" rtl="0">
              <a:spcBef>
                <a:spcPts val="0"/>
              </a:spcBef>
              <a:spcAft>
                <a:spcPts val="0"/>
              </a:spcAft>
              <a:buClr>
                <a:schemeClr val="lt2"/>
              </a:buClr>
              <a:buSzPts val="2800"/>
              <a:buNone/>
              <a:defRPr>
                <a:solidFill>
                  <a:schemeClr val="lt2"/>
                </a:solidFill>
              </a:defRPr>
            </a:lvl8pPr>
            <a:lvl9pPr lvl="8" rtl="0">
              <a:spcBef>
                <a:spcPts val="0"/>
              </a:spcBef>
              <a:spcAft>
                <a:spcPts val="0"/>
              </a:spcAft>
              <a:buClr>
                <a:schemeClr val="lt2"/>
              </a:buClr>
              <a:buSzPts val="2800"/>
              <a:buNone/>
              <a:defRPr>
                <a:solidFill>
                  <a:schemeClr val="lt2"/>
                </a:solidFill>
              </a:defRPr>
            </a:lvl9pPr>
          </a:lstStyle>
          <a:p/>
        </p:txBody>
      </p:sp>
      <p:sp>
        <p:nvSpPr>
          <p:cNvPr id="87" name="Google Shape;87;p16"/>
          <p:cNvSpPr txBox="1"/>
          <p:nvPr>
            <p:ph idx="2" type="subTitle"/>
          </p:nvPr>
        </p:nvSpPr>
        <p:spPr>
          <a:xfrm>
            <a:off x="5806500" y="1714500"/>
            <a:ext cx="3337500" cy="3429000"/>
          </a:xfrm>
          <a:prstGeom prst="rect">
            <a:avLst/>
          </a:prstGeom>
        </p:spPr>
        <p:txBody>
          <a:bodyPr anchorCtr="0" anchor="t" bIns="91425" lIns="182875" spcFirstLastPara="1" rIns="18287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Right">
  <p:cSld name="CUSTOM_3_1_1">
    <p:bg>
      <p:bgPr>
        <a:solidFill>
          <a:schemeClr val="dk1"/>
        </a:solidFill>
      </p:bgPr>
    </p:bg>
    <p:spTree>
      <p:nvGrpSpPr>
        <p:cNvPr id="88" name="Shape 88"/>
        <p:cNvGrpSpPr/>
        <p:nvPr/>
      </p:nvGrpSpPr>
      <p:grpSpPr>
        <a:xfrm>
          <a:off x="0" y="0"/>
          <a:ext cx="0" cy="0"/>
          <a:chOff x="0" y="0"/>
          <a:chExt cx="0" cy="0"/>
        </a:xfrm>
      </p:grpSpPr>
      <p:sp>
        <p:nvSpPr>
          <p:cNvPr id="89" name="Google Shape;89;p17"/>
          <p:cNvSpPr txBox="1"/>
          <p:nvPr>
            <p:ph idx="1" type="body"/>
          </p:nvPr>
        </p:nvSpPr>
        <p:spPr>
          <a:xfrm>
            <a:off x="3337500" y="0"/>
            <a:ext cx="5806500" cy="5143500"/>
          </a:xfrm>
          <a:prstGeom prst="rect">
            <a:avLst/>
          </a:prstGeom>
          <a:solidFill>
            <a:srgbClr val="282A36"/>
          </a:solidFill>
        </p:spPr>
        <p:txBody>
          <a:bodyPr anchorCtr="0" anchor="ctr" bIns="548625" lIns="411475" spcFirstLastPara="1" rIns="411475" wrap="square" tIns="548625">
            <a:normAutofit/>
          </a:bodyPr>
          <a:lstStyle>
            <a:lvl1pPr indent="-342900" lvl="0" marL="457200" rtl="0">
              <a:spcBef>
                <a:spcPts val="0"/>
              </a:spcBef>
              <a:spcAft>
                <a:spcPts val="0"/>
              </a:spcAft>
              <a:buClr>
                <a:srgbClr val="F8F8F2"/>
              </a:buClr>
              <a:buSzPts val="1800"/>
              <a:buFont typeface="Fira Code"/>
              <a:buChar char="●"/>
              <a:defRPr>
                <a:solidFill>
                  <a:srgbClr val="F8F8F2"/>
                </a:solidFill>
                <a:latin typeface="Fira Code"/>
                <a:ea typeface="Fira Code"/>
                <a:cs typeface="Fira Code"/>
                <a:sym typeface="Fira Code"/>
              </a:defRPr>
            </a:lvl1pPr>
            <a:lvl2pPr indent="-317500" lvl="1" marL="9144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2pPr>
            <a:lvl3pPr indent="-317500" lvl="2" marL="13716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3pPr>
            <a:lvl4pPr indent="-317500" lvl="3" marL="18288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4pPr>
            <a:lvl5pPr indent="-317500" lvl="4" marL="22860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5pPr>
            <a:lvl6pPr indent="-317500" lvl="5" marL="27432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6pPr>
            <a:lvl7pPr indent="-317500" lvl="6" marL="32004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7pPr>
            <a:lvl8pPr indent="-317500" lvl="7" marL="36576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8pPr>
            <a:lvl9pPr indent="-317500" lvl="8" marL="4114800" rtl="0">
              <a:spcBef>
                <a:spcPts val="0"/>
              </a:spcBef>
              <a:spcAft>
                <a:spcPts val="0"/>
              </a:spcAft>
              <a:buClr>
                <a:srgbClr val="F8F8F2"/>
              </a:buClr>
              <a:buSzPts val="1400"/>
              <a:buFont typeface="Fira Code"/>
              <a:buChar char="■"/>
              <a:defRPr>
                <a:solidFill>
                  <a:srgbClr val="F8F8F2"/>
                </a:solidFill>
                <a:latin typeface="Fira Code"/>
                <a:ea typeface="Fira Code"/>
                <a:cs typeface="Fira Code"/>
                <a:sym typeface="Fira Code"/>
              </a:defRPr>
            </a:lvl9pPr>
          </a:lstStyle>
          <a:p/>
        </p:txBody>
      </p:sp>
      <p:sp>
        <p:nvSpPr>
          <p:cNvPr id="90" name="Google Shape;90;p17"/>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rgbClr val="6272A4"/>
                </a:solidFill>
              </a:defRPr>
            </a:lvl1pPr>
            <a:lvl2pPr lvl="1" rtl="0" algn="ctr">
              <a:buNone/>
              <a:defRPr>
                <a:solidFill>
                  <a:srgbClr val="6272A4"/>
                </a:solidFill>
              </a:defRPr>
            </a:lvl2pPr>
            <a:lvl3pPr lvl="2" rtl="0" algn="ctr">
              <a:buNone/>
              <a:defRPr>
                <a:solidFill>
                  <a:srgbClr val="6272A4"/>
                </a:solidFill>
              </a:defRPr>
            </a:lvl3pPr>
            <a:lvl4pPr lvl="3" rtl="0" algn="ctr">
              <a:buNone/>
              <a:defRPr>
                <a:solidFill>
                  <a:srgbClr val="6272A4"/>
                </a:solidFill>
              </a:defRPr>
            </a:lvl4pPr>
            <a:lvl5pPr lvl="4" rtl="0" algn="ctr">
              <a:buNone/>
              <a:defRPr>
                <a:solidFill>
                  <a:srgbClr val="6272A4"/>
                </a:solidFill>
              </a:defRPr>
            </a:lvl5pPr>
            <a:lvl6pPr lvl="5" rtl="0" algn="ctr">
              <a:buNone/>
              <a:defRPr>
                <a:solidFill>
                  <a:srgbClr val="6272A4"/>
                </a:solidFill>
              </a:defRPr>
            </a:lvl6pPr>
            <a:lvl7pPr lvl="6" rtl="0" algn="ctr">
              <a:buNone/>
              <a:defRPr>
                <a:solidFill>
                  <a:srgbClr val="6272A4"/>
                </a:solidFill>
              </a:defRPr>
            </a:lvl7pPr>
            <a:lvl8pPr lvl="7" rtl="0" algn="ctr">
              <a:buNone/>
              <a:defRPr>
                <a:solidFill>
                  <a:srgbClr val="6272A4"/>
                </a:solidFill>
              </a:defRPr>
            </a:lvl8pPr>
            <a:lvl9pPr lvl="8" rtl="0" algn="ctr">
              <a:buNone/>
              <a:defRPr>
                <a:solidFill>
                  <a:srgbClr val="6272A4"/>
                </a:solidFill>
              </a:defRPr>
            </a:lvl9pPr>
          </a:lstStyle>
          <a:p>
            <a:pPr indent="0" lvl="0" marL="0" rtl="0" algn="ctr">
              <a:spcBef>
                <a:spcPts val="0"/>
              </a:spcBef>
              <a:spcAft>
                <a:spcPts val="0"/>
              </a:spcAft>
              <a:buNone/>
            </a:pPr>
            <a:fld id="{00000000-1234-1234-1234-123412341234}" type="slidenum">
              <a:rPr lang="en"/>
              <a:t>‹#›</a:t>
            </a:fld>
            <a:endParaRPr/>
          </a:p>
        </p:txBody>
      </p:sp>
      <p:sp>
        <p:nvSpPr>
          <p:cNvPr id="91" name="Google Shape;91;p17"/>
          <p:cNvSpPr txBox="1"/>
          <p:nvPr>
            <p:ph type="title"/>
          </p:nvPr>
        </p:nvSpPr>
        <p:spPr>
          <a:xfrm>
            <a:off x="0" y="678300"/>
            <a:ext cx="3337500" cy="1036200"/>
          </a:xfrm>
          <a:prstGeom prst="rect">
            <a:avLst/>
          </a:prstGeom>
        </p:spPr>
        <p:txBody>
          <a:bodyPr anchorCtr="0" anchor="b" bIns="91425" lIns="182875" spcFirstLastPara="1" rIns="182875" wrap="square" tIns="91425">
            <a:normAutofit/>
          </a:bodyPr>
          <a:lstStyle>
            <a:lvl1pPr lvl="0" rtl="0">
              <a:spcBef>
                <a:spcPts val="0"/>
              </a:spcBef>
              <a:spcAft>
                <a:spcPts val="0"/>
              </a:spcAft>
              <a:buClr>
                <a:schemeClr val="lt2"/>
              </a:buClr>
              <a:buSzPts val="2800"/>
              <a:buNone/>
              <a:defRPr>
                <a:solidFill>
                  <a:schemeClr val="lt2"/>
                </a:solidFill>
              </a:defRPr>
            </a:lvl1pPr>
            <a:lvl2pPr lvl="1" rtl="0">
              <a:spcBef>
                <a:spcPts val="0"/>
              </a:spcBef>
              <a:spcAft>
                <a:spcPts val="0"/>
              </a:spcAft>
              <a:buClr>
                <a:srgbClr val="529E72"/>
              </a:buClr>
              <a:buSzPts val="2800"/>
              <a:buNone/>
              <a:defRPr>
                <a:solidFill>
                  <a:srgbClr val="529E72"/>
                </a:solidFill>
              </a:defRPr>
            </a:lvl2pPr>
            <a:lvl3pPr lvl="2" rtl="0">
              <a:spcBef>
                <a:spcPts val="0"/>
              </a:spcBef>
              <a:spcAft>
                <a:spcPts val="0"/>
              </a:spcAft>
              <a:buClr>
                <a:srgbClr val="529E72"/>
              </a:buClr>
              <a:buSzPts val="2800"/>
              <a:buNone/>
              <a:defRPr>
                <a:solidFill>
                  <a:srgbClr val="529E72"/>
                </a:solidFill>
              </a:defRPr>
            </a:lvl3pPr>
            <a:lvl4pPr lvl="3" rtl="0">
              <a:spcBef>
                <a:spcPts val="0"/>
              </a:spcBef>
              <a:spcAft>
                <a:spcPts val="0"/>
              </a:spcAft>
              <a:buClr>
                <a:srgbClr val="529E72"/>
              </a:buClr>
              <a:buSzPts val="2800"/>
              <a:buNone/>
              <a:defRPr>
                <a:solidFill>
                  <a:srgbClr val="529E72"/>
                </a:solidFill>
              </a:defRPr>
            </a:lvl4pPr>
            <a:lvl5pPr lvl="4" rtl="0">
              <a:spcBef>
                <a:spcPts val="0"/>
              </a:spcBef>
              <a:spcAft>
                <a:spcPts val="0"/>
              </a:spcAft>
              <a:buClr>
                <a:srgbClr val="529E72"/>
              </a:buClr>
              <a:buSzPts val="2800"/>
              <a:buNone/>
              <a:defRPr>
                <a:solidFill>
                  <a:srgbClr val="529E72"/>
                </a:solidFill>
              </a:defRPr>
            </a:lvl5pPr>
            <a:lvl6pPr lvl="5" rtl="0">
              <a:spcBef>
                <a:spcPts val="0"/>
              </a:spcBef>
              <a:spcAft>
                <a:spcPts val="0"/>
              </a:spcAft>
              <a:buClr>
                <a:srgbClr val="529E72"/>
              </a:buClr>
              <a:buSzPts val="2800"/>
              <a:buNone/>
              <a:defRPr>
                <a:solidFill>
                  <a:srgbClr val="529E72"/>
                </a:solidFill>
              </a:defRPr>
            </a:lvl6pPr>
            <a:lvl7pPr lvl="6" rtl="0">
              <a:spcBef>
                <a:spcPts val="0"/>
              </a:spcBef>
              <a:spcAft>
                <a:spcPts val="0"/>
              </a:spcAft>
              <a:buClr>
                <a:srgbClr val="529E72"/>
              </a:buClr>
              <a:buSzPts val="2800"/>
              <a:buNone/>
              <a:defRPr>
                <a:solidFill>
                  <a:srgbClr val="529E72"/>
                </a:solidFill>
              </a:defRPr>
            </a:lvl7pPr>
            <a:lvl8pPr lvl="7" rtl="0">
              <a:spcBef>
                <a:spcPts val="0"/>
              </a:spcBef>
              <a:spcAft>
                <a:spcPts val="0"/>
              </a:spcAft>
              <a:buClr>
                <a:srgbClr val="529E72"/>
              </a:buClr>
              <a:buSzPts val="2800"/>
              <a:buNone/>
              <a:defRPr>
                <a:solidFill>
                  <a:srgbClr val="529E72"/>
                </a:solidFill>
              </a:defRPr>
            </a:lvl8pPr>
            <a:lvl9pPr lvl="8" rtl="0">
              <a:spcBef>
                <a:spcPts val="0"/>
              </a:spcBef>
              <a:spcAft>
                <a:spcPts val="0"/>
              </a:spcAft>
              <a:buClr>
                <a:srgbClr val="529E72"/>
              </a:buClr>
              <a:buSzPts val="2800"/>
              <a:buNone/>
              <a:defRPr>
                <a:solidFill>
                  <a:srgbClr val="529E72"/>
                </a:solidFill>
              </a:defRPr>
            </a:lvl9pPr>
          </a:lstStyle>
          <a:p/>
        </p:txBody>
      </p:sp>
      <p:sp>
        <p:nvSpPr>
          <p:cNvPr id="92" name="Google Shape;92;p17"/>
          <p:cNvSpPr txBox="1"/>
          <p:nvPr>
            <p:ph idx="2" type="subTitle"/>
          </p:nvPr>
        </p:nvSpPr>
        <p:spPr>
          <a:xfrm>
            <a:off x="0" y="1714500"/>
            <a:ext cx="3337500" cy="3429000"/>
          </a:xfrm>
          <a:prstGeom prst="rect">
            <a:avLst/>
          </a:prstGeom>
        </p:spPr>
        <p:txBody>
          <a:bodyPr anchorCtr="0" anchor="t" bIns="91425" lIns="182875" spcFirstLastPara="1" rIns="182875" wrap="square" tIns="91425">
            <a:norm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0" y="1524050"/>
            <a:ext cx="9144000" cy="3619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6" name="Google Shape;16;p3"/>
          <p:cNvSpPr txBox="1"/>
          <p:nvPr>
            <p:ph type="title"/>
          </p:nvPr>
        </p:nvSpPr>
        <p:spPr>
          <a:xfrm>
            <a:off x="0" y="1722750"/>
            <a:ext cx="9144000" cy="1698000"/>
          </a:xfrm>
          <a:prstGeom prst="rect">
            <a:avLst/>
          </a:prstGeom>
          <a:noFill/>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p:nvPr/>
        </p:nvSpPr>
        <p:spPr>
          <a:xfrm>
            <a:off x="3512925" y="1329150"/>
            <a:ext cx="2118300" cy="393600"/>
          </a:xfrm>
          <a:prstGeom prst="roundRect">
            <a:avLst>
              <a:gd fmla="val 50000" name="adj"/>
            </a:avLst>
          </a:prstGeom>
          <a:solidFill>
            <a:schemeClr val="dk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nter"/>
                <a:ea typeface="Inter"/>
                <a:cs typeface="Inter"/>
                <a:sym typeface="Inter"/>
              </a:rPr>
              <a:t>S E C T I O N</a:t>
            </a:r>
            <a:endParaRPr b="1">
              <a:solidFill>
                <a:schemeClr val="lt2"/>
              </a:solidFill>
              <a:latin typeface="Inter"/>
              <a:ea typeface="Inter"/>
              <a:cs typeface="Inter"/>
              <a:sym typeface="Inter"/>
            </a:endParaRPr>
          </a:p>
        </p:txBody>
      </p:sp>
      <p:sp>
        <p:nvSpPr>
          <p:cNvPr id="18" name="Google Shape;18;p3"/>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ce">
  <p:cSld name="SECTION_HEADER_2">
    <p:spTree>
      <p:nvGrpSpPr>
        <p:cNvPr id="19" name="Shape 19"/>
        <p:cNvGrpSpPr/>
        <p:nvPr/>
      </p:nvGrpSpPr>
      <p:grpSpPr>
        <a:xfrm>
          <a:off x="0" y="0"/>
          <a:ext cx="0" cy="0"/>
          <a:chOff x="0" y="0"/>
          <a:chExt cx="0" cy="0"/>
        </a:xfrm>
      </p:grpSpPr>
      <p:sp>
        <p:nvSpPr>
          <p:cNvPr id="20" name="Google Shape;20;p4"/>
          <p:cNvSpPr/>
          <p:nvPr/>
        </p:nvSpPr>
        <p:spPr>
          <a:xfrm>
            <a:off x="0" y="1524050"/>
            <a:ext cx="9144000" cy="209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1" name="Google Shape;21;p4"/>
          <p:cNvSpPr txBox="1"/>
          <p:nvPr>
            <p:ph type="title"/>
          </p:nvPr>
        </p:nvSpPr>
        <p:spPr>
          <a:xfrm>
            <a:off x="0" y="1722750"/>
            <a:ext cx="9144000" cy="1698000"/>
          </a:xfrm>
          <a:prstGeom prst="rect">
            <a:avLst/>
          </a:prstGeom>
          <a:noFill/>
        </p:spPr>
        <p:txBody>
          <a:bodyPr anchorCtr="0" anchor="ctr" bIns="91425" lIns="411475" spcFirstLastPara="1" rIns="41147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 name="Google Shape;22;p4"/>
          <p:cNvSpPr/>
          <p:nvPr/>
        </p:nvSpPr>
        <p:spPr>
          <a:xfrm>
            <a:off x="3512925" y="1329150"/>
            <a:ext cx="2118300" cy="393600"/>
          </a:xfrm>
          <a:prstGeom prst="roundRect">
            <a:avLst>
              <a:gd fmla="val 50000" name="adj"/>
            </a:avLst>
          </a:prstGeom>
          <a:solidFill>
            <a:schemeClr val="dk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nter"/>
                <a:ea typeface="Inter"/>
                <a:cs typeface="Inter"/>
                <a:sym typeface="Inter"/>
              </a:rPr>
              <a:t>R E F E R E N C E</a:t>
            </a:r>
            <a:endParaRPr b="1">
              <a:solidFill>
                <a:schemeClr val="lt2"/>
              </a:solidFill>
              <a:latin typeface="Inter"/>
              <a:ea typeface="Inter"/>
              <a:cs typeface="Inter"/>
              <a:sym typeface="Inter"/>
            </a:endParaRPr>
          </a:p>
        </p:txBody>
      </p:sp>
      <p:sp>
        <p:nvSpPr>
          <p:cNvPr id="23" name="Google Shape;23;p4"/>
          <p:cNvSpPr txBox="1"/>
          <p:nvPr>
            <p:ph idx="1" type="subTitle"/>
          </p:nvPr>
        </p:nvSpPr>
        <p:spPr>
          <a:xfrm>
            <a:off x="0" y="3619550"/>
            <a:ext cx="9144000" cy="1280100"/>
          </a:xfrm>
          <a:prstGeom prst="rect">
            <a:avLst/>
          </a:prstGeom>
        </p:spPr>
        <p:txBody>
          <a:bodyPr anchorCtr="0" anchor="t" bIns="91425" lIns="411475" spcFirstLastPara="1" rIns="411475" wrap="square" tIns="18287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2" type="sldNum"/>
          </p:nvPr>
        </p:nvSpPr>
        <p:spPr>
          <a:xfrm>
            <a:off x="835230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Me">
  <p:cSld name="SECTION_HEADER_1">
    <p:spTree>
      <p:nvGrpSpPr>
        <p:cNvPr id="25" name="Shape 25"/>
        <p:cNvGrpSpPr/>
        <p:nvPr/>
      </p:nvGrpSpPr>
      <p:grpSpPr>
        <a:xfrm>
          <a:off x="0" y="0"/>
          <a:ext cx="0" cy="0"/>
          <a:chOff x="0" y="0"/>
          <a:chExt cx="0" cy="0"/>
        </a:xfrm>
      </p:grpSpPr>
      <p:sp>
        <p:nvSpPr>
          <p:cNvPr id="26" name="Google Shape;26;p5"/>
          <p:cNvSpPr/>
          <p:nvPr/>
        </p:nvSpPr>
        <p:spPr>
          <a:xfrm>
            <a:off x="0" y="1524000"/>
            <a:ext cx="9144000" cy="2095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7" name="Google Shape;27;p5"/>
          <p:cNvSpPr txBox="1"/>
          <p:nvPr>
            <p:ph type="title"/>
          </p:nvPr>
        </p:nvSpPr>
        <p:spPr>
          <a:xfrm>
            <a:off x="2887975" y="1722750"/>
            <a:ext cx="5584500" cy="609000"/>
          </a:xfrm>
          <a:prstGeom prst="rect">
            <a:avLst/>
          </a:prstGeom>
          <a:noFill/>
        </p:spPr>
        <p:txBody>
          <a:bodyPr anchorCtr="0" anchor="b" bIns="91425" lIns="91425" spcFirstLastPara="1" rIns="91425" wrap="square" tIns="91425">
            <a:normAutofit/>
          </a:bodyPr>
          <a:lstStyle>
            <a:lvl1pPr lvl="0" rtl="0">
              <a:spcBef>
                <a:spcPts val="0"/>
              </a:spcBef>
              <a:spcAft>
                <a:spcPts val="0"/>
              </a:spcAft>
              <a:buSzPts val="20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 name="Google Shape;28;p5"/>
          <p:cNvSpPr/>
          <p:nvPr/>
        </p:nvSpPr>
        <p:spPr>
          <a:xfrm>
            <a:off x="3512850" y="1329150"/>
            <a:ext cx="2118300" cy="393600"/>
          </a:xfrm>
          <a:prstGeom prst="roundRect">
            <a:avLst>
              <a:gd fmla="val 50000" name="adj"/>
            </a:avLst>
          </a:prstGeom>
          <a:solidFill>
            <a:schemeClr val="dk2"/>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Inter"/>
                <a:ea typeface="Inter"/>
                <a:cs typeface="Inter"/>
                <a:sym typeface="Inter"/>
              </a:rPr>
              <a:t>A B O U T  M E</a:t>
            </a:r>
            <a:endParaRPr b="1">
              <a:solidFill>
                <a:schemeClr val="lt2"/>
              </a:solidFill>
              <a:latin typeface="Inter"/>
              <a:ea typeface="Inter"/>
              <a:cs typeface="Inter"/>
              <a:sym typeface="Inter"/>
            </a:endParaRPr>
          </a:p>
        </p:txBody>
      </p:sp>
      <p:sp>
        <p:nvSpPr>
          <p:cNvPr id="29" name="Google Shape;29;p5"/>
          <p:cNvSpPr/>
          <p:nvPr>
            <p:ph idx="2" type="pic"/>
          </p:nvPr>
        </p:nvSpPr>
        <p:spPr>
          <a:xfrm>
            <a:off x="190650" y="1265100"/>
            <a:ext cx="2613600" cy="2613600"/>
          </a:xfrm>
          <a:prstGeom prst="ellipse">
            <a:avLst/>
          </a:prstGeom>
          <a:noFill/>
          <a:ln cap="flat" cmpd="sng" w="76200">
            <a:solidFill>
              <a:schemeClr val="dk1"/>
            </a:solidFill>
            <a:prstDash val="solid"/>
            <a:round/>
            <a:headEnd len="sm" w="sm" type="none"/>
            <a:tailEnd len="sm" w="sm" type="none"/>
          </a:ln>
        </p:spPr>
      </p:sp>
      <p:sp>
        <p:nvSpPr>
          <p:cNvPr id="30" name="Google Shape;30;p5"/>
          <p:cNvSpPr txBox="1"/>
          <p:nvPr>
            <p:ph idx="1" type="subTitle"/>
          </p:nvPr>
        </p:nvSpPr>
        <p:spPr>
          <a:xfrm>
            <a:off x="2887975" y="2331725"/>
            <a:ext cx="5584500" cy="1089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800"/>
              <a:buNone/>
              <a:defRPr>
                <a:solidFill>
                  <a:schemeClr val="dk1"/>
                </a:solidFill>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1" name="Google Shape;31;p5"/>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lvl1pPr lvl="0" rtl="0" algn="ctr">
              <a:buNone/>
              <a:defRPr>
                <a:solidFill>
                  <a:schemeClr val="lt1"/>
                </a:solidFill>
              </a:defRPr>
            </a:lvl1pPr>
            <a:lvl2pPr lvl="1" rtl="0" algn="ctr">
              <a:buNone/>
              <a:defRPr>
                <a:solidFill>
                  <a:schemeClr val="lt1"/>
                </a:solidFill>
              </a:defRPr>
            </a:lvl2pPr>
            <a:lvl3pPr lvl="2" rtl="0" algn="ctr">
              <a:buNone/>
              <a:defRPr>
                <a:solidFill>
                  <a:schemeClr val="lt1"/>
                </a:solidFill>
              </a:defRPr>
            </a:lvl3pPr>
            <a:lvl4pPr lvl="3" rtl="0" algn="ctr">
              <a:buNone/>
              <a:defRPr>
                <a:solidFill>
                  <a:schemeClr val="lt1"/>
                </a:solidFill>
              </a:defRPr>
            </a:lvl4pPr>
            <a:lvl5pPr lvl="4" rtl="0" algn="ctr">
              <a:buNone/>
              <a:defRPr>
                <a:solidFill>
                  <a:schemeClr val="lt1"/>
                </a:solidFill>
              </a:defRPr>
            </a:lvl5pPr>
            <a:lvl6pPr lvl="5" rtl="0" algn="ctr">
              <a:buNone/>
              <a:defRPr>
                <a:solidFill>
                  <a:schemeClr val="lt1"/>
                </a:solidFill>
              </a:defRPr>
            </a:lvl6pPr>
            <a:lvl7pPr lvl="6" rtl="0" algn="ctr">
              <a:buNone/>
              <a:defRPr>
                <a:solidFill>
                  <a:schemeClr val="lt1"/>
                </a:solidFill>
              </a:defRPr>
            </a:lvl7pPr>
            <a:lvl8pPr lvl="7" rtl="0" algn="ctr">
              <a:buNone/>
              <a:defRPr>
                <a:solidFill>
                  <a:schemeClr val="lt1"/>
                </a:solidFill>
              </a:defRPr>
            </a:lvl8pPr>
            <a:lvl9pPr lvl="8" rtl="0" algn="ctr">
              <a:buNone/>
              <a:defRPr>
                <a:solidFill>
                  <a:schemeClr val="lt1"/>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lumn" type="tx">
  <p:cSld name="TITLE_AND_BODY">
    <p:spTree>
      <p:nvGrpSpPr>
        <p:cNvPr id="32" name="Shape 32"/>
        <p:cNvGrpSpPr/>
        <p:nvPr/>
      </p:nvGrpSpPr>
      <p:grpSpPr>
        <a:xfrm>
          <a:off x="0" y="0"/>
          <a:ext cx="0" cy="0"/>
          <a:chOff x="0" y="0"/>
          <a:chExt cx="0" cy="0"/>
        </a:xfrm>
      </p:grpSpPr>
      <p:sp>
        <p:nvSpPr>
          <p:cNvPr id="33" name="Google Shape;33;p6"/>
          <p:cNvSpPr/>
          <p:nvPr/>
        </p:nvSpPr>
        <p:spPr>
          <a:xfrm>
            <a:off x="0" y="0"/>
            <a:ext cx="9144000" cy="6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4" name="Google Shape;34;p6"/>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5" name="Google Shape;35;p6"/>
          <p:cNvSpPr txBox="1"/>
          <p:nvPr>
            <p:ph idx="1" type="body"/>
          </p:nvPr>
        </p:nvSpPr>
        <p:spPr>
          <a:xfrm>
            <a:off x="320100" y="987450"/>
            <a:ext cx="8503800" cy="3846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6" name="Google Shape;36;p6"/>
          <p:cNvSpPr/>
          <p:nvPr/>
        </p:nvSpPr>
        <p:spPr>
          <a:xfrm rot="5400000">
            <a:off x="8409000" y="-56700"/>
            <a:ext cx="678300" cy="791700"/>
          </a:xfrm>
          <a:prstGeom prst="round2SameRect">
            <a:avLst>
              <a:gd fmla="val 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37" name="Google Shape;37;p6"/>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spTree>
      <p:nvGrpSpPr>
        <p:cNvPr id="38" name="Shape 38"/>
        <p:cNvGrpSpPr/>
        <p:nvPr/>
      </p:nvGrpSpPr>
      <p:grpSpPr>
        <a:xfrm>
          <a:off x="0" y="0"/>
          <a:ext cx="0" cy="0"/>
          <a:chOff x="0" y="0"/>
          <a:chExt cx="0" cy="0"/>
        </a:xfrm>
      </p:grpSpPr>
      <p:sp>
        <p:nvSpPr>
          <p:cNvPr id="39" name="Google Shape;39;p7"/>
          <p:cNvSpPr/>
          <p:nvPr/>
        </p:nvSpPr>
        <p:spPr>
          <a:xfrm>
            <a:off x="0" y="0"/>
            <a:ext cx="9144000" cy="6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0" name="Google Shape;40;p7"/>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7"/>
          <p:cNvSpPr/>
          <p:nvPr/>
        </p:nvSpPr>
        <p:spPr>
          <a:xfrm rot="5400000">
            <a:off x="8409000" y="-56700"/>
            <a:ext cx="678300" cy="791700"/>
          </a:xfrm>
          <a:prstGeom prst="round2SameRect">
            <a:avLst>
              <a:gd fmla="val 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2" name="Google Shape;42;p7"/>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ITLE_AND_BODY_1">
    <p:spTree>
      <p:nvGrpSpPr>
        <p:cNvPr id="43" name="Shape 43"/>
        <p:cNvGrpSpPr/>
        <p:nvPr/>
      </p:nvGrpSpPr>
      <p:grpSpPr>
        <a:xfrm>
          <a:off x="0" y="0"/>
          <a:ext cx="0" cy="0"/>
          <a:chOff x="0" y="0"/>
          <a:chExt cx="0" cy="0"/>
        </a:xfrm>
      </p:grpSpPr>
      <p:sp>
        <p:nvSpPr>
          <p:cNvPr id="44" name="Google Shape;44;p8"/>
          <p:cNvSpPr/>
          <p:nvPr/>
        </p:nvSpPr>
        <p:spPr>
          <a:xfrm>
            <a:off x="0" y="0"/>
            <a:ext cx="9144000" cy="6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5" name="Google Shape;45;p8"/>
          <p:cNvSpPr txBox="1"/>
          <p:nvPr>
            <p:ph type="title"/>
          </p:nvPr>
        </p:nvSpPr>
        <p:spPr>
          <a:xfrm>
            <a:off x="0" y="0"/>
            <a:ext cx="7955400" cy="678300"/>
          </a:xfrm>
          <a:prstGeom prst="rect">
            <a:avLst/>
          </a:prstGeom>
        </p:spPr>
        <p:txBody>
          <a:bodyPr anchorCtr="0" anchor="ctr" bIns="91425" lIns="411475" spcFirstLastPara="1" rIns="18287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6" name="Google Shape;46;p8"/>
          <p:cNvSpPr txBox="1"/>
          <p:nvPr>
            <p:ph idx="1" type="body"/>
          </p:nvPr>
        </p:nvSpPr>
        <p:spPr>
          <a:xfrm>
            <a:off x="320100" y="987450"/>
            <a:ext cx="4114800" cy="3846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7" name="Google Shape;47;p8"/>
          <p:cNvSpPr/>
          <p:nvPr/>
        </p:nvSpPr>
        <p:spPr>
          <a:xfrm rot="5400000">
            <a:off x="8409000" y="-56700"/>
            <a:ext cx="678300" cy="791700"/>
          </a:xfrm>
          <a:prstGeom prst="round2SameRect">
            <a:avLst>
              <a:gd fmla="val 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 name="Google Shape;48;p8"/>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49" name="Google Shape;49;p8"/>
          <p:cNvSpPr txBox="1"/>
          <p:nvPr>
            <p:ph idx="2" type="body"/>
          </p:nvPr>
        </p:nvSpPr>
        <p:spPr>
          <a:xfrm>
            <a:off x="4709250" y="987450"/>
            <a:ext cx="4114800" cy="3846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p:cSld name="TITLE_AND_BODY_1_1">
    <p:spTree>
      <p:nvGrpSpPr>
        <p:cNvPr id="50" name="Shape 50"/>
        <p:cNvGrpSpPr/>
        <p:nvPr/>
      </p:nvGrpSpPr>
      <p:grpSpPr>
        <a:xfrm>
          <a:off x="0" y="0"/>
          <a:ext cx="0" cy="0"/>
          <a:chOff x="0" y="0"/>
          <a:chExt cx="0" cy="0"/>
        </a:xfrm>
      </p:grpSpPr>
      <p:sp>
        <p:nvSpPr>
          <p:cNvPr id="51" name="Google Shape;51;p9"/>
          <p:cNvSpPr/>
          <p:nvPr/>
        </p:nvSpPr>
        <p:spPr>
          <a:xfrm>
            <a:off x="0" y="0"/>
            <a:ext cx="9144000" cy="6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 name="Google Shape;52;p9"/>
          <p:cNvSpPr txBox="1"/>
          <p:nvPr>
            <p:ph type="title"/>
          </p:nvPr>
        </p:nvSpPr>
        <p:spPr>
          <a:xfrm>
            <a:off x="0" y="0"/>
            <a:ext cx="7955400" cy="678300"/>
          </a:xfrm>
          <a:prstGeom prst="rect">
            <a:avLst/>
          </a:prstGeom>
        </p:spPr>
        <p:txBody>
          <a:bodyPr anchorCtr="0" anchor="ctr" bIns="91425" lIns="411475" spcFirstLastPara="1" rIns="18287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3" name="Google Shape;53;p9"/>
          <p:cNvSpPr txBox="1"/>
          <p:nvPr>
            <p:ph idx="1" type="body"/>
          </p:nvPr>
        </p:nvSpPr>
        <p:spPr>
          <a:xfrm>
            <a:off x="320100" y="987450"/>
            <a:ext cx="4114800" cy="3846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54" name="Google Shape;54;p9"/>
          <p:cNvSpPr/>
          <p:nvPr/>
        </p:nvSpPr>
        <p:spPr>
          <a:xfrm rot="5400000">
            <a:off x="8409000" y="-56700"/>
            <a:ext cx="678300" cy="791700"/>
          </a:xfrm>
          <a:prstGeom prst="round2SameRect">
            <a:avLst>
              <a:gd fmla="val 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5" name="Google Shape;55;p9"/>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ght Column">
  <p:cSld name="TITLE_AND_BODY_1_1_1">
    <p:spTree>
      <p:nvGrpSpPr>
        <p:cNvPr id="56" name="Shape 56"/>
        <p:cNvGrpSpPr/>
        <p:nvPr/>
      </p:nvGrpSpPr>
      <p:grpSpPr>
        <a:xfrm>
          <a:off x="0" y="0"/>
          <a:ext cx="0" cy="0"/>
          <a:chOff x="0" y="0"/>
          <a:chExt cx="0" cy="0"/>
        </a:xfrm>
      </p:grpSpPr>
      <p:sp>
        <p:nvSpPr>
          <p:cNvPr id="57" name="Google Shape;57;p10"/>
          <p:cNvSpPr/>
          <p:nvPr/>
        </p:nvSpPr>
        <p:spPr>
          <a:xfrm>
            <a:off x="0" y="0"/>
            <a:ext cx="9144000" cy="6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8" name="Google Shape;58;p10"/>
          <p:cNvSpPr txBox="1"/>
          <p:nvPr>
            <p:ph type="title"/>
          </p:nvPr>
        </p:nvSpPr>
        <p:spPr>
          <a:xfrm>
            <a:off x="0" y="0"/>
            <a:ext cx="7955400" cy="678300"/>
          </a:xfrm>
          <a:prstGeom prst="rect">
            <a:avLst/>
          </a:prstGeom>
        </p:spPr>
        <p:txBody>
          <a:bodyPr anchorCtr="0" anchor="ctr" bIns="91425" lIns="411475" spcFirstLastPara="1" rIns="18287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9" name="Google Shape;59;p10"/>
          <p:cNvSpPr/>
          <p:nvPr/>
        </p:nvSpPr>
        <p:spPr>
          <a:xfrm rot="5400000">
            <a:off x="8409000" y="-56700"/>
            <a:ext cx="678300" cy="791700"/>
          </a:xfrm>
          <a:prstGeom prst="round2SameRect">
            <a:avLst>
              <a:gd fmla="val 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60" name="Google Shape;60;p10"/>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61" name="Google Shape;61;p10"/>
          <p:cNvSpPr txBox="1"/>
          <p:nvPr>
            <p:ph idx="1" type="body"/>
          </p:nvPr>
        </p:nvSpPr>
        <p:spPr>
          <a:xfrm>
            <a:off x="4709250" y="987450"/>
            <a:ext cx="4114800" cy="3846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1pPr>
            <a:lvl2pPr lvl="1">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2pPr>
            <a:lvl3pPr lvl="2">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3pPr>
            <a:lvl4pPr lvl="3">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4pPr>
            <a:lvl5pPr lvl="4">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5pPr>
            <a:lvl6pPr lvl="5">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6pPr>
            <a:lvl7pPr lvl="6">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7pPr>
            <a:lvl8pPr lvl="7">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8pPr>
            <a:lvl9pPr lvl="8">
              <a:spcBef>
                <a:spcPts val="0"/>
              </a:spcBef>
              <a:spcAft>
                <a:spcPts val="0"/>
              </a:spcAft>
              <a:buClr>
                <a:schemeClr val="dk2"/>
              </a:buClr>
              <a:buSzPts val="2800"/>
              <a:buFont typeface="Roboto Slab"/>
              <a:buNone/>
              <a:defRPr b="1" sz="2800">
                <a:solidFill>
                  <a:schemeClr val="dk2"/>
                </a:solidFill>
                <a:latin typeface="Roboto Slab"/>
                <a:ea typeface="Roboto Slab"/>
                <a:cs typeface="Roboto Slab"/>
                <a:sym typeface="Roboto Slab"/>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1"/>
              </a:buClr>
              <a:buSzPts val="1800"/>
              <a:buFont typeface="Inter"/>
              <a:buChar char="●"/>
              <a:defRPr sz="1800">
                <a:solidFill>
                  <a:schemeClr val="lt1"/>
                </a:solidFill>
                <a:latin typeface="Inter"/>
                <a:ea typeface="Inter"/>
                <a:cs typeface="Inter"/>
                <a:sym typeface="Inter"/>
              </a:defRPr>
            </a:lvl1pPr>
            <a:lvl2pPr indent="-317500" lvl="1" marL="9144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2pPr>
            <a:lvl3pPr indent="-317500" lvl="2" marL="13716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3pPr>
            <a:lvl4pPr indent="-317500" lvl="3" marL="18288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4pPr>
            <a:lvl5pPr indent="-317500" lvl="4" marL="22860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5pPr>
            <a:lvl6pPr indent="-317500" lvl="5" marL="27432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6pPr>
            <a:lvl7pPr indent="-317500" lvl="6" marL="32004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7pPr>
            <a:lvl8pPr indent="-317500" lvl="7" marL="36576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8pPr>
            <a:lvl9pPr indent="-317500" lvl="8" marL="4114800">
              <a:lnSpc>
                <a:spcPct val="115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9pPr>
          </a:lstStyle>
          <a:p/>
        </p:txBody>
      </p:sp>
      <p:sp>
        <p:nvSpPr>
          <p:cNvPr id="8" name="Google Shape;8;p1"/>
          <p:cNvSpPr txBox="1"/>
          <p:nvPr>
            <p:ph idx="12" type="sldNum"/>
          </p:nvPr>
        </p:nvSpPr>
        <p:spPr>
          <a:xfrm>
            <a:off x="8472458" y="106442"/>
            <a:ext cx="548700" cy="393600"/>
          </a:xfrm>
          <a:prstGeom prst="rect">
            <a:avLst/>
          </a:prstGeom>
          <a:noFill/>
          <a:ln>
            <a:noFill/>
          </a:ln>
        </p:spPr>
        <p:txBody>
          <a:bodyPr anchorCtr="0" anchor="ctr" bIns="91425" lIns="91425" spcFirstLastPara="1" rIns="91425" wrap="square" tIns="91425">
            <a:noAutofit/>
          </a:bodyPr>
          <a:lstStyle>
            <a:lvl1pPr lvl="0" rtl="0" algn="r">
              <a:buNone/>
              <a:defRPr b="1">
                <a:solidFill>
                  <a:schemeClr val="lt2"/>
                </a:solidFill>
                <a:latin typeface="Inter"/>
                <a:ea typeface="Inter"/>
                <a:cs typeface="Inter"/>
                <a:sym typeface="Inter"/>
              </a:defRPr>
            </a:lvl1pPr>
            <a:lvl2pPr lvl="1" rtl="0" algn="r">
              <a:buNone/>
              <a:defRPr b="1">
                <a:solidFill>
                  <a:schemeClr val="lt2"/>
                </a:solidFill>
                <a:latin typeface="Inter"/>
                <a:ea typeface="Inter"/>
                <a:cs typeface="Inter"/>
                <a:sym typeface="Inter"/>
              </a:defRPr>
            </a:lvl2pPr>
            <a:lvl3pPr lvl="2" rtl="0" algn="r">
              <a:buNone/>
              <a:defRPr b="1">
                <a:solidFill>
                  <a:schemeClr val="lt2"/>
                </a:solidFill>
                <a:latin typeface="Inter"/>
                <a:ea typeface="Inter"/>
                <a:cs typeface="Inter"/>
                <a:sym typeface="Inter"/>
              </a:defRPr>
            </a:lvl3pPr>
            <a:lvl4pPr lvl="3" rtl="0" algn="r">
              <a:buNone/>
              <a:defRPr b="1">
                <a:solidFill>
                  <a:schemeClr val="lt2"/>
                </a:solidFill>
                <a:latin typeface="Inter"/>
                <a:ea typeface="Inter"/>
                <a:cs typeface="Inter"/>
                <a:sym typeface="Inter"/>
              </a:defRPr>
            </a:lvl4pPr>
            <a:lvl5pPr lvl="4" rtl="0" algn="r">
              <a:buNone/>
              <a:defRPr b="1">
                <a:solidFill>
                  <a:schemeClr val="lt2"/>
                </a:solidFill>
                <a:latin typeface="Inter"/>
                <a:ea typeface="Inter"/>
                <a:cs typeface="Inter"/>
                <a:sym typeface="Inter"/>
              </a:defRPr>
            </a:lvl5pPr>
            <a:lvl6pPr lvl="5" rtl="0" algn="r">
              <a:buNone/>
              <a:defRPr b="1">
                <a:solidFill>
                  <a:schemeClr val="lt2"/>
                </a:solidFill>
                <a:latin typeface="Inter"/>
                <a:ea typeface="Inter"/>
                <a:cs typeface="Inter"/>
                <a:sym typeface="Inter"/>
              </a:defRPr>
            </a:lvl6pPr>
            <a:lvl7pPr lvl="6" rtl="0" algn="r">
              <a:buNone/>
              <a:defRPr b="1">
                <a:solidFill>
                  <a:schemeClr val="lt2"/>
                </a:solidFill>
                <a:latin typeface="Inter"/>
                <a:ea typeface="Inter"/>
                <a:cs typeface="Inter"/>
                <a:sym typeface="Inter"/>
              </a:defRPr>
            </a:lvl7pPr>
            <a:lvl8pPr lvl="7" rtl="0" algn="r">
              <a:buNone/>
              <a:defRPr b="1">
                <a:solidFill>
                  <a:schemeClr val="lt2"/>
                </a:solidFill>
                <a:latin typeface="Inter"/>
                <a:ea typeface="Inter"/>
                <a:cs typeface="Inter"/>
                <a:sym typeface="Inter"/>
              </a:defRPr>
            </a:lvl8pPr>
            <a:lvl9pPr lvl="8" rtl="0" algn="r">
              <a:buNone/>
              <a:defRPr b="1">
                <a:solidFill>
                  <a:schemeClr val="lt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altempi@ic.unicamp.br" TargetMode="External"/><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6.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8.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0.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mailto:maltempi@ic.unicamp.br" TargetMode="External"/><Relationship Id="rId4" Type="http://schemas.openxmlformats.org/officeDocument/2006/relationships/image" Target="../media/image13.png"/><Relationship Id="rId5" Type="http://schemas.openxmlformats.org/officeDocument/2006/relationships/image" Target="../media/image36.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s://cseweb.ucsd.edu/~tzli/cse291/sp2024/lectures/checkpointing.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ctrTitle"/>
          </p:nvPr>
        </p:nvSpPr>
        <p:spPr>
          <a:xfrm>
            <a:off x="9" y="781500"/>
            <a:ext cx="9144000" cy="2052600"/>
          </a:xfrm>
          <a:prstGeom prst="rect">
            <a:avLst/>
          </a:prstGeom>
        </p:spPr>
        <p:txBody>
          <a:bodyPr anchorCtr="0" anchor="b" bIns="228600" lIns="320025" spcFirstLastPara="1" rIns="320025" wrap="square" tIns="91425">
            <a:noAutofit/>
          </a:bodyPr>
          <a:lstStyle/>
          <a:p>
            <a:pPr indent="0" lvl="0" marL="320040" marR="320040" rtl="0" algn="l">
              <a:spcBef>
                <a:spcPts val="0"/>
              </a:spcBef>
              <a:spcAft>
                <a:spcPts val="0"/>
              </a:spcAft>
              <a:buSzPts val="990"/>
              <a:buNone/>
            </a:pPr>
            <a:r>
              <a:rPr lang="en" sz="2900"/>
              <a:t>Otimização de </a:t>
            </a:r>
            <a:r>
              <a:rPr i="1" lang="en" sz="2900"/>
              <a:t>Checkpointing</a:t>
            </a:r>
            <a:r>
              <a:rPr lang="en" sz="2900"/>
              <a:t> em Aplicações de Modo Adjunto: Uma Abordagem Baseada em </a:t>
            </a:r>
            <a:r>
              <a:rPr i="1" lang="en" sz="2900"/>
              <a:t>Prefetching </a:t>
            </a:r>
            <a:r>
              <a:rPr lang="en" sz="2900"/>
              <a:t>e Compressão</a:t>
            </a:r>
            <a:endParaRPr b="0" i="1" sz="1500"/>
          </a:p>
        </p:txBody>
      </p:sp>
      <p:sp>
        <p:nvSpPr>
          <p:cNvPr id="98" name="Google Shape;98;p18"/>
          <p:cNvSpPr txBox="1"/>
          <p:nvPr>
            <p:ph idx="1" type="subTitle"/>
          </p:nvPr>
        </p:nvSpPr>
        <p:spPr>
          <a:xfrm>
            <a:off x="0" y="2834100"/>
            <a:ext cx="9220200" cy="2309400"/>
          </a:xfrm>
          <a:prstGeom prst="rect">
            <a:avLst/>
          </a:prstGeom>
        </p:spPr>
        <p:txBody>
          <a:bodyPr anchorCtr="0" anchor="ctr" bIns="91425" lIns="320025" spcFirstLastPara="1" rIns="320025" wrap="square" tIns="228600">
            <a:normAutofit/>
          </a:bodyPr>
          <a:lstStyle/>
          <a:p>
            <a:pPr indent="0" lvl="0" marL="320040" marR="320040" rtl="0" algn="l">
              <a:spcBef>
                <a:spcPts val="0"/>
              </a:spcBef>
              <a:spcAft>
                <a:spcPts val="0"/>
              </a:spcAft>
              <a:buClr>
                <a:schemeClr val="dk1"/>
              </a:buClr>
              <a:buSzPts val="1100"/>
              <a:buFont typeface="Arial"/>
              <a:buNone/>
            </a:pPr>
            <a:r>
              <a:rPr b="1" lang="en" sz="2200"/>
              <a:t>Thiago J. M. Maltempi </a:t>
            </a:r>
            <a:endParaRPr b="1" sz="2200"/>
          </a:p>
          <a:p>
            <a:pPr indent="0" lvl="0" marL="320040" marR="320040" rtl="0" algn="l">
              <a:spcBef>
                <a:spcPts val="0"/>
              </a:spcBef>
              <a:spcAft>
                <a:spcPts val="0"/>
              </a:spcAft>
              <a:buClr>
                <a:schemeClr val="dk1"/>
              </a:buClr>
              <a:buSzPts val="1100"/>
              <a:buFont typeface="Arial"/>
              <a:buNone/>
            </a:pPr>
            <a:r>
              <a:rPr lang="en" sz="2200" u="sng">
                <a:solidFill>
                  <a:schemeClr val="hlink"/>
                </a:solidFill>
                <a:hlinkClick r:id="rId3"/>
              </a:rPr>
              <a:t>maltempi@ic.unicamp.br</a:t>
            </a:r>
            <a:endParaRPr sz="2200"/>
          </a:p>
          <a:p>
            <a:pPr indent="0" lvl="0" marL="320040" marR="320040" rtl="0" algn="l">
              <a:spcBef>
                <a:spcPts val="0"/>
              </a:spcBef>
              <a:spcAft>
                <a:spcPts val="0"/>
              </a:spcAft>
              <a:buClr>
                <a:schemeClr val="dk1"/>
              </a:buClr>
              <a:buSzPts val="1100"/>
              <a:buFont typeface="Arial"/>
              <a:buNone/>
            </a:pPr>
            <a:r>
              <a:t/>
            </a:r>
            <a:endParaRPr sz="2200"/>
          </a:p>
          <a:p>
            <a:pPr indent="0" lvl="0" marL="320040" marR="320040" rtl="0" algn="l">
              <a:spcBef>
                <a:spcPts val="0"/>
              </a:spcBef>
              <a:spcAft>
                <a:spcPts val="0"/>
              </a:spcAft>
              <a:buClr>
                <a:schemeClr val="dk1"/>
              </a:buClr>
              <a:buSzPts val="1100"/>
              <a:buFont typeface="Arial"/>
              <a:buNone/>
            </a:pPr>
            <a:r>
              <a:rPr b="1" lang="en" sz="2200"/>
              <a:t>Orientador:</a:t>
            </a:r>
            <a:r>
              <a:rPr lang="en" sz="2200"/>
              <a:t> Prof. Dr. Sandro Rigo</a:t>
            </a:r>
            <a:endParaRPr sz="2200"/>
          </a:p>
          <a:p>
            <a:pPr indent="0" lvl="0" marL="320040" marR="320040" rtl="0" algn="l">
              <a:spcBef>
                <a:spcPts val="0"/>
              </a:spcBef>
              <a:spcAft>
                <a:spcPts val="0"/>
              </a:spcAft>
              <a:buClr>
                <a:schemeClr val="dk1"/>
              </a:buClr>
              <a:buSzPts val="1100"/>
              <a:buFont typeface="Arial"/>
              <a:buNone/>
            </a:pPr>
            <a:r>
              <a:rPr b="1" lang="en" sz="2200"/>
              <a:t>Co-orientador:</a:t>
            </a:r>
            <a:r>
              <a:rPr lang="en" sz="2200"/>
              <a:t> Prof. Dr. Guido Araújo</a:t>
            </a:r>
            <a:endParaRPr sz="2200"/>
          </a:p>
        </p:txBody>
      </p:sp>
      <p:pic>
        <p:nvPicPr>
          <p:cNvPr id="99" name="Google Shape;99;p18"/>
          <p:cNvPicPr preferRelativeResize="0"/>
          <p:nvPr/>
        </p:nvPicPr>
        <p:blipFill rotWithShape="1">
          <a:blip r:embed="rId4">
            <a:alphaModFix/>
          </a:blip>
          <a:srcRect b="0" l="0" r="0" t="0"/>
          <a:stretch/>
        </p:blipFill>
        <p:spPr>
          <a:xfrm>
            <a:off x="8292700" y="4253073"/>
            <a:ext cx="547825" cy="546325"/>
          </a:xfrm>
          <a:prstGeom prst="rect">
            <a:avLst/>
          </a:prstGeom>
          <a:noFill/>
          <a:ln>
            <a:noFill/>
          </a:ln>
          <a:effectLst>
            <a:outerShdw blurRad="57150" rotWithShape="0" algn="bl" dir="5400000" dist="19050">
              <a:srgbClr val="000000">
                <a:alpha val="50000"/>
              </a:srgbClr>
            </a:outerShdw>
          </a:effectLst>
        </p:spPr>
      </p:pic>
      <p:pic>
        <p:nvPicPr>
          <p:cNvPr id="100" name="Google Shape;100;p18"/>
          <p:cNvPicPr preferRelativeResize="0"/>
          <p:nvPr/>
        </p:nvPicPr>
        <p:blipFill>
          <a:blip r:embed="rId5">
            <a:alphaModFix/>
          </a:blip>
          <a:stretch>
            <a:fillRect/>
          </a:stretch>
        </p:blipFill>
        <p:spPr>
          <a:xfrm>
            <a:off x="7417571" y="4253073"/>
            <a:ext cx="671883" cy="546325"/>
          </a:xfrm>
          <a:prstGeom prst="rect">
            <a:avLst/>
          </a:prstGeom>
          <a:noFill/>
          <a:ln>
            <a:noFill/>
          </a:ln>
          <a:effectLst>
            <a:outerShdw blurRad="57150" rotWithShape="0" algn="bl" dir="5400000" dist="19050">
              <a:srgbClr val="000000">
                <a:alpha val="50000"/>
              </a:srgbClr>
            </a:outerShdw>
          </a:effectLst>
        </p:spPr>
      </p:pic>
      <p:pic>
        <p:nvPicPr>
          <p:cNvPr id="101" name="Google Shape;101;p18" title="cropped-lsc_logo.png"/>
          <p:cNvPicPr preferRelativeResize="0"/>
          <p:nvPr/>
        </p:nvPicPr>
        <p:blipFill rotWithShape="1">
          <a:blip r:embed="rId6">
            <a:alphaModFix/>
          </a:blip>
          <a:srcRect b="129" l="0" r="0" t="139"/>
          <a:stretch/>
        </p:blipFill>
        <p:spPr>
          <a:xfrm>
            <a:off x="6666500" y="4253075"/>
            <a:ext cx="547825" cy="5463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zCut</a:t>
            </a:r>
            <a:endParaRPr/>
          </a:p>
        </p:txBody>
      </p:sp>
      <p:sp>
        <p:nvSpPr>
          <p:cNvPr id="198" name="Google Shape;198;p27"/>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99" name="Google Shape;199;p27"/>
          <p:cNvCxnSpPr/>
          <p:nvPr/>
        </p:nvCxnSpPr>
        <p:spPr>
          <a:xfrm>
            <a:off x="902550" y="3112375"/>
            <a:ext cx="7338900" cy="37200"/>
          </a:xfrm>
          <a:prstGeom prst="straightConnector1">
            <a:avLst/>
          </a:prstGeom>
          <a:noFill/>
          <a:ln cap="flat" cmpd="sng" w="28575">
            <a:solidFill>
              <a:schemeClr val="lt1"/>
            </a:solidFill>
            <a:prstDash val="solid"/>
            <a:round/>
            <a:headEnd len="med" w="med" type="none"/>
            <a:tailEnd len="med" w="med" type="none"/>
          </a:ln>
        </p:spPr>
      </p:cxnSp>
      <p:cxnSp>
        <p:nvCxnSpPr>
          <p:cNvPr id="200" name="Google Shape;200;p27"/>
          <p:cNvCxnSpPr/>
          <p:nvPr/>
        </p:nvCxnSpPr>
        <p:spPr>
          <a:xfrm flipH="1">
            <a:off x="902550" y="2688925"/>
            <a:ext cx="7500" cy="884100"/>
          </a:xfrm>
          <a:prstGeom prst="straightConnector1">
            <a:avLst/>
          </a:prstGeom>
          <a:noFill/>
          <a:ln cap="flat" cmpd="sng" w="38100">
            <a:solidFill>
              <a:schemeClr val="accent4"/>
            </a:solidFill>
            <a:prstDash val="solid"/>
            <a:round/>
            <a:headEnd len="med" w="med" type="none"/>
            <a:tailEnd len="med" w="med" type="none"/>
          </a:ln>
        </p:spPr>
      </p:cxnSp>
      <p:cxnSp>
        <p:nvCxnSpPr>
          <p:cNvPr id="201" name="Google Shape;201;p27"/>
          <p:cNvCxnSpPr/>
          <p:nvPr/>
        </p:nvCxnSpPr>
        <p:spPr>
          <a:xfrm flipH="1">
            <a:off x="4572000" y="2722475"/>
            <a:ext cx="7500" cy="884100"/>
          </a:xfrm>
          <a:prstGeom prst="straightConnector1">
            <a:avLst/>
          </a:prstGeom>
          <a:noFill/>
          <a:ln cap="flat" cmpd="sng" w="38100">
            <a:solidFill>
              <a:schemeClr val="accent4"/>
            </a:solidFill>
            <a:prstDash val="solid"/>
            <a:round/>
            <a:headEnd len="med" w="med" type="none"/>
            <a:tailEnd len="med" w="med" type="none"/>
          </a:ln>
        </p:spPr>
      </p:cxnSp>
      <p:cxnSp>
        <p:nvCxnSpPr>
          <p:cNvPr id="202" name="Google Shape;202;p27"/>
          <p:cNvCxnSpPr/>
          <p:nvPr/>
        </p:nvCxnSpPr>
        <p:spPr>
          <a:xfrm flipH="1">
            <a:off x="2737275" y="2722475"/>
            <a:ext cx="7500" cy="884100"/>
          </a:xfrm>
          <a:prstGeom prst="straightConnector1">
            <a:avLst/>
          </a:prstGeom>
          <a:noFill/>
          <a:ln cap="flat" cmpd="sng" w="38100">
            <a:solidFill>
              <a:schemeClr val="accent4"/>
            </a:solidFill>
            <a:prstDash val="solid"/>
            <a:round/>
            <a:headEnd len="med" w="med" type="none"/>
            <a:tailEnd len="med" w="med" type="none"/>
          </a:ln>
        </p:spPr>
      </p:cxnSp>
      <p:cxnSp>
        <p:nvCxnSpPr>
          <p:cNvPr id="203" name="Google Shape;203;p27"/>
          <p:cNvCxnSpPr/>
          <p:nvPr/>
        </p:nvCxnSpPr>
        <p:spPr>
          <a:xfrm>
            <a:off x="4752475"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04" name="Google Shape;204;p27"/>
          <p:cNvCxnSpPr/>
          <p:nvPr/>
        </p:nvCxnSpPr>
        <p:spPr>
          <a:xfrm>
            <a:off x="4904218"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05" name="Google Shape;205;p27"/>
          <p:cNvCxnSpPr/>
          <p:nvPr/>
        </p:nvCxnSpPr>
        <p:spPr>
          <a:xfrm>
            <a:off x="5055960"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06" name="Google Shape;206;p27"/>
          <p:cNvCxnSpPr/>
          <p:nvPr/>
        </p:nvCxnSpPr>
        <p:spPr>
          <a:xfrm>
            <a:off x="5207703"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07" name="Google Shape;207;p27"/>
          <p:cNvCxnSpPr/>
          <p:nvPr/>
        </p:nvCxnSpPr>
        <p:spPr>
          <a:xfrm>
            <a:off x="5359445"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08" name="Google Shape;208;p27"/>
          <p:cNvCxnSpPr/>
          <p:nvPr/>
        </p:nvCxnSpPr>
        <p:spPr>
          <a:xfrm>
            <a:off x="5511188"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09" name="Google Shape;209;p27"/>
          <p:cNvCxnSpPr/>
          <p:nvPr/>
        </p:nvCxnSpPr>
        <p:spPr>
          <a:xfrm>
            <a:off x="5662930"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10" name="Google Shape;210;p27"/>
          <p:cNvCxnSpPr/>
          <p:nvPr/>
        </p:nvCxnSpPr>
        <p:spPr>
          <a:xfrm>
            <a:off x="5814673"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11" name="Google Shape;211;p27"/>
          <p:cNvCxnSpPr/>
          <p:nvPr/>
        </p:nvCxnSpPr>
        <p:spPr>
          <a:xfrm>
            <a:off x="5966415"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12" name="Google Shape;212;p27"/>
          <p:cNvCxnSpPr/>
          <p:nvPr/>
        </p:nvCxnSpPr>
        <p:spPr>
          <a:xfrm>
            <a:off x="6118158"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13" name="Google Shape;213;p27"/>
          <p:cNvCxnSpPr/>
          <p:nvPr/>
        </p:nvCxnSpPr>
        <p:spPr>
          <a:xfrm>
            <a:off x="6269900"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214" name="Google Shape;214;p27"/>
          <p:cNvCxnSpPr/>
          <p:nvPr/>
        </p:nvCxnSpPr>
        <p:spPr>
          <a:xfrm flipH="1" rot="10800000">
            <a:off x="1002100" y="28376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215" name="Google Shape;215;p27"/>
          <p:cNvCxnSpPr/>
          <p:nvPr/>
        </p:nvCxnSpPr>
        <p:spPr>
          <a:xfrm flipH="1" rot="10800000">
            <a:off x="2844788" y="28376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216" name="Google Shape;216;p27"/>
          <p:cNvCxnSpPr/>
          <p:nvPr/>
        </p:nvCxnSpPr>
        <p:spPr>
          <a:xfrm flipH="1" rot="10800000">
            <a:off x="4679513" y="28376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217" name="Google Shape;217;p27"/>
          <p:cNvCxnSpPr/>
          <p:nvPr/>
        </p:nvCxnSpPr>
        <p:spPr>
          <a:xfrm rot="10800000">
            <a:off x="4685438" y="3573025"/>
            <a:ext cx="1596600" cy="3600"/>
          </a:xfrm>
          <a:prstGeom prst="straightConnector1">
            <a:avLst/>
          </a:prstGeom>
          <a:noFill/>
          <a:ln cap="flat" cmpd="sng" w="38100">
            <a:solidFill>
              <a:schemeClr val="accent3"/>
            </a:solidFill>
            <a:prstDash val="solid"/>
            <a:round/>
            <a:headEnd len="med" w="med" type="none"/>
            <a:tailEnd len="med" w="med" type="triangle"/>
          </a:ln>
        </p:spPr>
      </p:cxnSp>
      <p:sp>
        <p:nvSpPr>
          <p:cNvPr id="218" name="Google Shape;218;p27"/>
          <p:cNvSpPr/>
          <p:nvPr/>
        </p:nvSpPr>
        <p:spPr>
          <a:xfrm rot="-5400000">
            <a:off x="7170075" y="2074325"/>
            <a:ext cx="321900" cy="1848600"/>
          </a:xfrm>
          <a:prstGeom prst="rightBrace">
            <a:avLst>
              <a:gd fmla="val 50000" name="adj1"/>
              <a:gd fmla="val 50000" name="adj2"/>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219" name="Google Shape;219;p27"/>
          <p:cNvSpPr txBox="1"/>
          <p:nvPr/>
        </p:nvSpPr>
        <p:spPr>
          <a:xfrm>
            <a:off x="7096475" y="2475175"/>
            <a:ext cx="209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ok</a:t>
            </a:r>
            <a:endParaRPr sz="1800">
              <a:solidFill>
                <a:schemeClr val="lt1"/>
              </a:solidFill>
              <a:latin typeface="Inter"/>
              <a:ea typeface="Inter"/>
              <a:cs typeface="Inter"/>
              <a:sym typeface="Inter"/>
            </a:endParaRPr>
          </a:p>
        </p:txBody>
      </p:sp>
      <p:sp>
        <p:nvSpPr>
          <p:cNvPr id="220" name="Google Shape;220;p27"/>
          <p:cNvSpPr txBox="1"/>
          <p:nvPr>
            <p:ph idx="1" type="body"/>
          </p:nvPr>
        </p:nvSpPr>
        <p:spPr>
          <a:xfrm>
            <a:off x="323850" y="770350"/>
            <a:ext cx="8503800" cy="1331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Representa o problema computacional como grafos, onde </a:t>
            </a:r>
            <a:r>
              <a:rPr b="1" lang="en"/>
              <a:t>nós </a:t>
            </a:r>
            <a:r>
              <a:rPr lang="en"/>
              <a:t>são os </a:t>
            </a:r>
            <a:r>
              <a:rPr i="1" lang="en"/>
              <a:t>kernels </a:t>
            </a:r>
            <a:r>
              <a:rPr lang="en"/>
              <a:t>e as </a:t>
            </a:r>
            <a:r>
              <a:rPr b="1" lang="en"/>
              <a:t>arestas </a:t>
            </a:r>
            <a:r>
              <a:rPr lang="en"/>
              <a:t>mapeiam as dependências entre as tasks.</a:t>
            </a:r>
            <a:endParaRPr/>
          </a:p>
          <a:p>
            <a:pPr indent="-342900" lvl="0" marL="457200" rtl="0" algn="l">
              <a:spcBef>
                <a:spcPts val="1000"/>
              </a:spcBef>
              <a:spcAft>
                <a:spcPts val="0"/>
              </a:spcAft>
              <a:buSzPts val="1800"/>
              <a:buChar char="●"/>
            </a:pPr>
            <a:r>
              <a:rPr lang="en"/>
              <a:t>Faz “</a:t>
            </a:r>
            <a:r>
              <a:rPr b="1" lang="en"/>
              <a:t>cortes</a:t>
            </a:r>
            <a:r>
              <a:rPr lang="en"/>
              <a:t>” e dentro destes “cortes” </a:t>
            </a:r>
            <a:r>
              <a:rPr lang="en" u="sng"/>
              <a:t>todos</a:t>
            </a:r>
            <a:r>
              <a:rPr lang="en"/>
              <a:t> os timesteps são salvos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8"/>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Uniform</a:t>
            </a:r>
            <a:endParaRPr/>
          </a:p>
        </p:txBody>
      </p:sp>
      <p:sp>
        <p:nvSpPr>
          <p:cNvPr id="226" name="Google Shape;226;p28"/>
          <p:cNvSpPr txBox="1"/>
          <p:nvPr>
            <p:ph idx="1" type="body"/>
          </p:nvPr>
        </p:nvSpPr>
        <p:spPr>
          <a:xfrm>
            <a:off x="363975" y="918000"/>
            <a:ext cx="8460000" cy="1808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Número de snapshots é a entrada do algoritmo</a:t>
            </a:r>
            <a:endParaRPr/>
          </a:p>
          <a:p>
            <a:pPr indent="-342900" lvl="0" marL="457200" rtl="0" algn="l">
              <a:spcBef>
                <a:spcPts val="1000"/>
              </a:spcBef>
              <a:spcAft>
                <a:spcPts val="0"/>
              </a:spcAft>
              <a:buSzPts val="1800"/>
              <a:buChar char="●"/>
            </a:pPr>
            <a:r>
              <a:rPr lang="en"/>
              <a:t>É definido um intervalo fixo quando cada </a:t>
            </a:r>
            <a:r>
              <a:rPr i="1" lang="en"/>
              <a:t>snapshot</a:t>
            </a:r>
            <a:r>
              <a:rPr lang="en"/>
              <a:t> será salvo</a:t>
            </a:r>
            <a:endParaRPr/>
          </a:p>
          <a:p>
            <a:pPr indent="-342900" lvl="0" marL="457200" rtl="0" algn="l">
              <a:spcBef>
                <a:spcPts val="1000"/>
              </a:spcBef>
              <a:spcAft>
                <a:spcPts val="1000"/>
              </a:spcAft>
              <a:buSzPts val="1800"/>
              <a:buChar char="●"/>
            </a:pPr>
            <a:r>
              <a:rPr lang="en"/>
              <a:t>Implementação </a:t>
            </a:r>
            <a:r>
              <a:rPr i="1" lang="en"/>
              <a:t>in-house</a:t>
            </a:r>
            <a:endParaRPr/>
          </a:p>
        </p:txBody>
      </p:sp>
      <p:sp>
        <p:nvSpPr>
          <p:cNvPr id="227" name="Google Shape;227;p28"/>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228" name="Google Shape;228;p28"/>
          <p:cNvCxnSpPr/>
          <p:nvPr/>
        </p:nvCxnSpPr>
        <p:spPr>
          <a:xfrm>
            <a:off x="924525" y="4941625"/>
            <a:ext cx="7338900" cy="37200"/>
          </a:xfrm>
          <a:prstGeom prst="straightConnector1">
            <a:avLst/>
          </a:prstGeom>
          <a:noFill/>
          <a:ln cap="flat" cmpd="sng" w="28575">
            <a:solidFill>
              <a:schemeClr val="lt1"/>
            </a:solidFill>
            <a:prstDash val="solid"/>
            <a:round/>
            <a:headEnd len="med" w="med" type="none"/>
            <a:tailEnd len="med" w="med" type="none"/>
          </a:ln>
        </p:spPr>
      </p:cxnSp>
      <p:cxnSp>
        <p:nvCxnSpPr>
          <p:cNvPr id="229" name="Google Shape;229;p28"/>
          <p:cNvCxnSpPr/>
          <p:nvPr/>
        </p:nvCxnSpPr>
        <p:spPr>
          <a:xfrm flipH="1">
            <a:off x="906150" y="2737625"/>
            <a:ext cx="7500" cy="2220900"/>
          </a:xfrm>
          <a:prstGeom prst="straightConnector1">
            <a:avLst/>
          </a:prstGeom>
          <a:noFill/>
          <a:ln cap="flat" cmpd="sng" w="38100">
            <a:solidFill>
              <a:schemeClr val="accent4"/>
            </a:solidFill>
            <a:prstDash val="solid"/>
            <a:round/>
            <a:headEnd len="med" w="med" type="none"/>
            <a:tailEnd len="med" w="med" type="none"/>
          </a:ln>
        </p:spPr>
      </p:cxnSp>
      <p:cxnSp>
        <p:nvCxnSpPr>
          <p:cNvPr id="230" name="Google Shape;230;p28"/>
          <p:cNvCxnSpPr/>
          <p:nvPr/>
        </p:nvCxnSpPr>
        <p:spPr>
          <a:xfrm flipH="1">
            <a:off x="4568300" y="2707925"/>
            <a:ext cx="29700" cy="2250600"/>
          </a:xfrm>
          <a:prstGeom prst="straightConnector1">
            <a:avLst/>
          </a:prstGeom>
          <a:noFill/>
          <a:ln cap="flat" cmpd="sng" w="38100">
            <a:solidFill>
              <a:schemeClr val="accent4"/>
            </a:solidFill>
            <a:prstDash val="solid"/>
            <a:round/>
            <a:headEnd len="med" w="med" type="none"/>
            <a:tailEnd len="med" w="med" type="none"/>
          </a:ln>
        </p:spPr>
      </p:cxnSp>
      <p:cxnSp>
        <p:nvCxnSpPr>
          <p:cNvPr id="231" name="Google Shape;231;p28"/>
          <p:cNvCxnSpPr/>
          <p:nvPr/>
        </p:nvCxnSpPr>
        <p:spPr>
          <a:xfrm flipH="1">
            <a:off x="6406550" y="2774775"/>
            <a:ext cx="3900" cy="2166900"/>
          </a:xfrm>
          <a:prstGeom prst="straightConnector1">
            <a:avLst/>
          </a:prstGeom>
          <a:noFill/>
          <a:ln cap="flat" cmpd="sng" w="38100">
            <a:solidFill>
              <a:schemeClr val="accent4"/>
            </a:solidFill>
            <a:prstDash val="solid"/>
            <a:round/>
            <a:headEnd len="med" w="med" type="none"/>
            <a:tailEnd len="med" w="med" type="none"/>
          </a:ln>
        </p:spPr>
      </p:cxnSp>
      <p:cxnSp>
        <p:nvCxnSpPr>
          <p:cNvPr id="232" name="Google Shape;232;p28"/>
          <p:cNvCxnSpPr/>
          <p:nvPr/>
        </p:nvCxnSpPr>
        <p:spPr>
          <a:xfrm flipH="1">
            <a:off x="2726050" y="2685625"/>
            <a:ext cx="37200" cy="2302800"/>
          </a:xfrm>
          <a:prstGeom prst="straightConnector1">
            <a:avLst/>
          </a:prstGeom>
          <a:noFill/>
          <a:ln cap="flat" cmpd="sng" w="38100">
            <a:solidFill>
              <a:schemeClr val="accent4"/>
            </a:solidFill>
            <a:prstDash val="solid"/>
            <a:round/>
            <a:headEnd len="med" w="med" type="none"/>
            <a:tailEnd len="med" w="med" type="none"/>
          </a:ln>
        </p:spPr>
      </p:cxnSp>
      <p:cxnSp>
        <p:nvCxnSpPr>
          <p:cNvPr id="233" name="Google Shape;233;p28"/>
          <p:cNvCxnSpPr/>
          <p:nvPr/>
        </p:nvCxnSpPr>
        <p:spPr>
          <a:xfrm flipH="1" rot="10800000">
            <a:off x="1002100" y="26852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234" name="Google Shape;234;p28"/>
          <p:cNvCxnSpPr/>
          <p:nvPr/>
        </p:nvCxnSpPr>
        <p:spPr>
          <a:xfrm flipH="1" rot="10800000">
            <a:off x="2844788" y="26852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235" name="Google Shape;235;p28"/>
          <p:cNvCxnSpPr/>
          <p:nvPr/>
        </p:nvCxnSpPr>
        <p:spPr>
          <a:xfrm flipH="1" rot="10800000">
            <a:off x="4679513" y="26852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236" name="Google Shape;236;p28"/>
          <p:cNvCxnSpPr/>
          <p:nvPr/>
        </p:nvCxnSpPr>
        <p:spPr>
          <a:xfrm flipH="1" rot="10800000">
            <a:off x="6469875" y="2837725"/>
            <a:ext cx="1671600" cy="3900"/>
          </a:xfrm>
          <a:prstGeom prst="straightConnector1">
            <a:avLst/>
          </a:prstGeom>
          <a:noFill/>
          <a:ln cap="flat" cmpd="sng" w="38100">
            <a:solidFill>
              <a:srgbClr val="529E72"/>
            </a:solidFill>
            <a:prstDash val="solid"/>
            <a:round/>
            <a:headEnd len="med" w="med" type="none"/>
            <a:tailEnd len="med" w="med" type="triangle"/>
          </a:ln>
        </p:spPr>
      </p:cxnSp>
      <p:cxnSp>
        <p:nvCxnSpPr>
          <p:cNvPr id="237" name="Google Shape;237;p28"/>
          <p:cNvCxnSpPr/>
          <p:nvPr/>
        </p:nvCxnSpPr>
        <p:spPr>
          <a:xfrm flipH="1">
            <a:off x="7855938" y="2987875"/>
            <a:ext cx="385500" cy="3600"/>
          </a:xfrm>
          <a:prstGeom prst="straightConnector1">
            <a:avLst/>
          </a:prstGeom>
          <a:noFill/>
          <a:ln cap="flat" cmpd="sng" w="38100">
            <a:solidFill>
              <a:schemeClr val="accent3"/>
            </a:solidFill>
            <a:prstDash val="solid"/>
            <a:round/>
            <a:headEnd len="med" w="med" type="none"/>
            <a:tailEnd len="med" w="med" type="triangle"/>
          </a:ln>
        </p:spPr>
      </p:cxnSp>
      <p:cxnSp>
        <p:nvCxnSpPr>
          <p:cNvPr id="238" name="Google Shape;238;p28"/>
          <p:cNvCxnSpPr/>
          <p:nvPr/>
        </p:nvCxnSpPr>
        <p:spPr>
          <a:xfrm flipH="1" rot="10800000">
            <a:off x="6480938" y="3253650"/>
            <a:ext cx="1341000" cy="6300"/>
          </a:xfrm>
          <a:prstGeom prst="straightConnector1">
            <a:avLst/>
          </a:prstGeom>
          <a:noFill/>
          <a:ln cap="flat" cmpd="sng" w="38100">
            <a:solidFill>
              <a:srgbClr val="529E72"/>
            </a:solidFill>
            <a:prstDash val="solid"/>
            <a:round/>
            <a:headEnd len="med" w="med" type="none"/>
            <a:tailEnd len="med" w="med" type="triangle"/>
          </a:ln>
        </p:spPr>
      </p:cxnSp>
      <p:cxnSp>
        <p:nvCxnSpPr>
          <p:cNvPr id="239" name="Google Shape;239;p28"/>
          <p:cNvCxnSpPr/>
          <p:nvPr/>
        </p:nvCxnSpPr>
        <p:spPr>
          <a:xfrm flipH="1">
            <a:off x="7569888" y="3392825"/>
            <a:ext cx="385500" cy="3600"/>
          </a:xfrm>
          <a:prstGeom prst="straightConnector1">
            <a:avLst/>
          </a:prstGeom>
          <a:noFill/>
          <a:ln cap="flat" cmpd="sng" w="38100">
            <a:solidFill>
              <a:schemeClr val="accent3"/>
            </a:solidFill>
            <a:prstDash val="solid"/>
            <a:round/>
            <a:headEnd len="med" w="med" type="none"/>
            <a:tailEnd len="med" w="med" type="triangle"/>
          </a:ln>
        </p:spPr>
      </p:cxnSp>
      <p:cxnSp>
        <p:nvCxnSpPr>
          <p:cNvPr id="240" name="Google Shape;240;p28"/>
          <p:cNvCxnSpPr/>
          <p:nvPr/>
        </p:nvCxnSpPr>
        <p:spPr>
          <a:xfrm flipH="1" rot="10800000">
            <a:off x="6480938" y="3636313"/>
            <a:ext cx="1080900" cy="10200"/>
          </a:xfrm>
          <a:prstGeom prst="straightConnector1">
            <a:avLst/>
          </a:prstGeom>
          <a:noFill/>
          <a:ln cap="flat" cmpd="sng" w="38100">
            <a:solidFill>
              <a:srgbClr val="529E72"/>
            </a:solidFill>
            <a:prstDash val="solid"/>
            <a:round/>
            <a:headEnd len="med" w="med" type="none"/>
            <a:tailEnd len="med" w="med" type="triangle"/>
          </a:ln>
        </p:spPr>
      </p:cxnSp>
      <p:cxnSp>
        <p:nvCxnSpPr>
          <p:cNvPr id="241" name="Google Shape;241;p28"/>
          <p:cNvCxnSpPr/>
          <p:nvPr/>
        </p:nvCxnSpPr>
        <p:spPr>
          <a:xfrm flipH="1">
            <a:off x="7079638" y="4103913"/>
            <a:ext cx="385500" cy="3600"/>
          </a:xfrm>
          <a:prstGeom prst="straightConnector1">
            <a:avLst/>
          </a:prstGeom>
          <a:noFill/>
          <a:ln cap="flat" cmpd="sng" w="38100">
            <a:solidFill>
              <a:schemeClr val="accent3"/>
            </a:solidFill>
            <a:prstDash val="solid"/>
            <a:round/>
            <a:headEnd len="med" w="med" type="none"/>
            <a:tailEnd len="med" w="med" type="triangle"/>
          </a:ln>
        </p:spPr>
      </p:cxnSp>
      <p:cxnSp>
        <p:nvCxnSpPr>
          <p:cNvPr id="242" name="Google Shape;242;p28"/>
          <p:cNvCxnSpPr/>
          <p:nvPr/>
        </p:nvCxnSpPr>
        <p:spPr>
          <a:xfrm>
            <a:off x="6480938" y="3975800"/>
            <a:ext cx="828300" cy="6000"/>
          </a:xfrm>
          <a:prstGeom prst="straightConnector1">
            <a:avLst/>
          </a:prstGeom>
          <a:noFill/>
          <a:ln cap="flat" cmpd="sng" w="38100">
            <a:solidFill>
              <a:srgbClr val="529E72"/>
            </a:solidFill>
            <a:prstDash val="solid"/>
            <a:round/>
            <a:headEnd len="med" w="med" type="none"/>
            <a:tailEnd len="med" w="med" type="triangle"/>
          </a:ln>
        </p:spPr>
      </p:cxnSp>
      <p:cxnSp>
        <p:nvCxnSpPr>
          <p:cNvPr id="243" name="Google Shape;243;p28"/>
          <p:cNvCxnSpPr/>
          <p:nvPr/>
        </p:nvCxnSpPr>
        <p:spPr>
          <a:xfrm flipH="1" rot="10800000">
            <a:off x="6480938" y="4368050"/>
            <a:ext cx="583200" cy="900"/>
          </a:xfrm>
          <a:prstGeom prst="straightConnector1">
            <a:avLst/>
          </a:prstGeom>
          <a:noFill/>
          <a:ln cap="flat" cmpd="sng" w="38100">
            <a:solidFill>
              <a:srgbClr val="529E72"/>
            </a:solidFill>
            <a:prstDash val="solid"/>
            <a:round/>
            <a:headEnd len="med" w="med" type="none"/>
            <a:tailEnd len="med" w="med" type="triangle"/>
          </a:ln>
        </p:spPr>
      </p:cxnSp>
      <p:cxnSp>
        <p:nvCxnSpPr>
          <p:cNvPr id="244" name="Google Shape;244;p28"/>
          <p:cNvCxnSpPr/>
          <p:nvPr/>
        </p:nvCxnSpPr>
        <p:spPr>
          <a:xfrm flipH="1">
            <a:off x="6579788" y="4841188"/>
            <a:ext cx="385500" cy="3600"/>
          </a:xfrm>
          <a:prstGeom prst="straightConnector1">
            <a:avLst/>
          </a:prstGeom>
          <a:noFill/>
          <a:ln cap="flat" cmpd="sng" w="38100">
            <a:solidFill>
              <a:schemeClr val="accent3"/>
            </a:solidFill>
            <a:prstDash val="solid"/>
            <a:round/>
            <a:headEnd len="med" w="med" type="none"/>
            <a:tailEnd len="med" w="med" type="triangle"/>
          </a:ln>
        </p:spPr>
      </p:cxnSp>
      <p:cxnSp>
        <p:nvCxnSpPr>
          <p:cNvPr id="245" name="Google Shape;245;p28"/>
          <p:cNvCxnSpPr/>
          <p:nvPr/>
        </p:nvCxnSpPr>
        <p:spPr>
          <a:xfrm>
            <a:off x="6480938" y="4742275"/>
            <a:ext cx="338100" cy="2700"/>
          </a:xfrm>
          <a:prstGeom prst="straightConnector1">
            <a:avLst/>
          </a:prstGeom>
          <a:noFill/>
          <a:ln cap="flat" cmpd="sng" w="38100">
            <a:solidFill>
              <a:srgbClr val="529E72"/>
            </a:solidFill>
            <a:prstDash val="solid"/>
            <a:round/>
            <a:headEnd len="med" w="med" type="none"/>
            <a:tailEnd len="med" w="med" type="triangle"/>
          </a:ln>
        </p:spPr>
      </p:cxnSp>
      <p:cxnSp>
        <p:nvCxnSpPr>
          <p:cNvPr id="246" name="Google Shape;246;p28"/>
          <p:cNvCxnSpPr/>
          <p:nvPr/>
        </p:nvCxnSpPr>
        <p:spPr>
          <a:xfrm flipH="1">
            <a:off x="6828638" y="4510650"/>
            <a:ext cx="385500" cy="3600"/>
          </a:xfrm>
          <a:prstGeom prst="straightConnector1">
            <a:avLst/>
          </a:prstGeom>
          <a:noFill/>
          <a:ln cap="flat" cmpd="sng" w="38100">
            <a:solidFill>
              <a:schemeClr val="accent3"/>
            </a:solidFill>
            <a:prstDash val="solid"/>
            <a:round/>
            <a:headEnd len="med" w="med" type="none"/>
            <a:tailEnd len="med" w="med" type="triangle"/>
          </a:ln>
        </p:spPr>
      </p:cxnSp>
      <p:cxnSp>
        <p:nvCxnSpPr>
          <p:cNvPr id="247" name="Google Shape;247;p28"/>
          <p:cNvCxnSpPr/>
          <p:nvPr/>
        </p:nvCxnSpPr>
        <p:spPr>
          <a:xfrm flipH="1">
            <a:off x="7309238" y="3756338"/>
            <a:ext cx="385500" cy="3600"/>
          </a:xfrm>
          <a:prstGeom prst="straightConnector1">
            <a:avLst/>
          </a:prstGeom>
          <a:noFill/>
          <a:ln cap="flat" cmpd="sng" w="38100">
            <a:solidFill>
              <a:schemeClr val="accent3"/>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type="title"/>
          </p:nvPr>
        </p:nvSpPr>
        <p:spPr>
          <a:xfrm>
            <a:off x="0" y="1722750"/>
            <a:ext cx="9144000" cy="169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Análise do problema</a:t>
            </a:r>
            <a:endParaRPr/>
          </a:p>
        </p:txBody>
      </p:sp>
      <p:sp>
        <p:nvSpPr>
          <p:cNvPr id="253" name="Google Shape;253;p29"/>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Cenário</a:t>
            </a:r>
            <a:endParaRPr/>
          </a:p>
        </p:txBody>
      </p:sp>
      <p:sp>
        <p:nvSpPr>
          <p:cNvPr id="259" name="Google Shape;259;p30"/>
          <p:cNvSpPr txBox="1"/>
          <p:nvPr>
            <p:ph idx="1" type="body"/>
          </p:nvPr>
        </p:nvSpPr>
        <p:spPr>
          <a:xfrm>
            <a:off x="0" y="785600"/>
            <a:ext cx="9092100" cy="3892800"/>
          </a:xfrm>
          <a:prstGeom prst="rect">
            <a:avLst/>
          </a:prstGeom>
        </p:spPr>
        <p:txBody>
          <a:bodyPr anchorCtr="0" anchor="t" bIns="91425" lIns="91425" spcFirstLastPara="1" rIns="91425" wrap="square" tIns="91425">
            <a:normAutofit/>
          </a:bodyPr>
          <a:lstStyle/>
          <a:p>
            <a:pPr indent="-374650" lvl="0" marL="457200" rtl="0" algn="l">
              <a:spcBef>
                <a:spcPts val="1000"/>
              </a:spcBef>
              <a:spcAft>
                <a:spcPts val="0"/>
              </a:spcAft>
              <a:buSzPts val="2300"/>
              <a:buChar char="●"/>
            </a:pPr>
            <a:r>
              <a:rPr lang="en" sz="2300"/>
              <a:t>Awave-3D: implementação de Reverse Time Migration (RTM)</a:t>
            </a:r>
            <a:endParaRPr sz="2300"/>
          </a:p>
          <a:p>
            <a:pPr indent="-342900" lvl="1" marL="914400" rtl="0" algn="l">
              <a:spcBef>
                <a:spcPts val="1000"/>
              </a:spcBef>
              <a:spcAft>
                <a:spcPts val="0"/>
              </a:spcAft>
              <a:buSzPts val="1800"/>
              <a:buChar char="○"/>
            </a:pPr>
            <a:r>
              <a:rPr lang="en" sz="1800"/>
              <a:t>Kernels em GPU (NVIDIA)</a:t>
            </a:r>
            <a:endParaRPr sz="1800"/>
          </a:p>
          <a:p>
            <a:pPr indent="-342900" lvl="1" marL="914400" rtl="0" algn="l">
              <a:spcBef>
                <a:spcPts val="1000"/>
              </a:spcBef>
              <a:spcAft>
                <a:spcPts val="0"/>
              </a:spcAft>
              <a:buSzPts val="1800"/>
              <a:buChar char="○"/>
            </a:pPr>
            <a:r>
              <a:rPr lang="en" sz="1800"/>
              <a:t>Evita recomputação com a técnica de </a:t>
            </a:r>
            <a:r>
              <a:rPr i="1" lang="en" sz="1800"/>
              <a:t>checkpointing</a:t>
            </a:r>
            <a:endParaRPr i="1" sz="1800"/>
          </a:p>
          <a:p>
            <a:pPr indent="-342900" lvl="1" marL="914400" rtl="0" algn="l">
              <a:lnSpc>
                <a:spcPct val="200000"/>
              </a:lnSpc>
              <a:spcBef>
                <a:spcPts val="1000"/>
              </a:spcBef>
              <a:spcAft>
                <a:spcPts val="0"/>
              </a:spcAft>
              <a:buSzPts val="1800"/>
              <a:buChar char="○"/>
            </a:pPr>
            <a:r>
              <a:rPr lang="en" sz="1800"/>
              <a:t>Memória </a:t>
            </a:r>
            <a:r>
              <a:rPr lang="en" sz="1800"/>
              <a:t>necessária para armazenar os dados de checkpoint (Salt):</a:t>
            </a:r>
            <a:endParaRPr sz="1800"/>
          </a:p>
          <a:p>
            <a:pPr indent="-342900" lvl="2" marL="1371600" rtl="0" algn="l">
              <a:lnSpc>
                <a:spcPct val="200000"/>
              </a:lnSpc>
              <a:spcBef>
                <a:spcPts val="0"/>
              </a:spcBef>
              <a:spcAft>
                <a:spcPts val="0"/>
              </a:spcAft>
              <a:buSzPts val="1800"/>
              <a:buChar char="■"/>
            </a:pPr>
            <a:r>
              <a:rPr lang="en" sz="1800"/>
              <a:t>Revolve: 16.50 GB</a:t>
            </a:r>
            <a:endParaRPr sz="1800"/>
          </a:p>
          <a:p>
            <a:pPr indent="-342900" lvl="2" marL="1371600" rtl="0" algn="l">
              <a:lnSpc>
                <a:spcPct val="200000"/>
              </a:lnSpc>
              <a:spcBef>
                <a:spcPts val="0"/>
              </a:spcBef>
              <a:spcAft>
                <a:spcPts val="0"/>
              </a:spcAft>
              <a:buSzPts val="1800"/>
              <a:buChar char="■"/>
            </a:pPr>
            <a:r>
              <a:rPr lang="en" sz="1800"/>
              <a:t>zCut: 329.80 GB</a:t>
            </a:r>
            <a:endParaRPr sz="1800"/>
          </a:p>
          <a:p>
            <a:pPr indent="-342900" lvl="2" marL="1371600" rtl="0" algn="l">
              <a:lnSpc>
                <a:spcPct val="200000"/>
              </a:lnSpc>
              <a:spcBef>
                <a:spcPts val="0"/>
              </a:spcBef>
              <a:spcAft>
                <a:spcPts val="0"/>
              </a:spcAft>
              <a:buSzPts val="1800"/>
              <a:buChar char="■"/>
            </a:pPr>
            <a:r>
              <a:rPr lang="en" sz="1800"/>
              <a:t>Uniform: 329.40 GB</a:t>
            </a:r>
            <a:endParaRPr sz="2300"/>
          </a:p>
        </p:txBody>
      </p:sp>
      <p:sp>
        <p:nvSpPr>
          <p:cNvPr id="260" name="Google Shape;260;p30"/>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title"/>
          </p:nvPr>
        </p:nvSpPr>
        <p:spPr>
          <a:xfrm>
            <a:off x="0" y="0"/>
            <a:ext cx="7955400" cy="678300"/>
          </a:xfrm>
          <a:prstGeom prst="rect">
            <a:avLst/>
          </a:prstGeom>
        </p:spPr>
        <p:txBody>
          <a:bodyPr anchorCtr="0" anchor="ctr" bIns="91425" lIns="411475" spcFirstLastPara="1" rIns="91425" wrap="square" tIns="91425">
            <a:normAutofit fontScale="90000"/>
          </a:bodyPr>
          <a:lstStyle/>
          <a:p>
            <a:pPr indent="0" lvl="0" marL="0" rtl="0" algn="l">
              <a:spcBef>
                <a:spcPts val="0"/>
              </a:spcBef>
              <a:spcAft>
                <a:spcPts val="0"/>
              </a:spcAft>
              <a:buNone/>
            </a:pPr>
            <a:r>
              <a:rPr lang="en"/>
              <a:t>D</a:t>
            </a:r>
            <a:r>
              <a:rPr lang="en"/>
              <a:t>ados de checkpoint estão na memória do host</a:t>
            </a:r>
            <a:endParaRPr/>
          </a:p>
        </p:txBody>
      </p:sp>
      <p:sp>
        <p:nvSpPr>
          <p:cNvPr id="266" name="Google Shape;266;p31"/>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67" name="Google Shape;267;p31"/>
          <p:cNvSpPr txBox="1"/>
          <p:nvPr/>
        </p:nvSpPr>
        <p:spPr>
          <a:xfrm>
            <a:off x="4903763" y="2400013"/>
            <a:ext cx="3000000" cy="13134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rgbClr val="37352F"/>
                </a:solidFill>
                <a:latin typeface="Inter"/>
                <a:ea typeface="Inter"/>
                <a:cs typeface="Inter"/>
                <a:sym typeface="Inter"/>
              </a:rPr>
              <a:t>NVIDIA Tesla V100:</a:t>
            </a:r>
            <a:endParaRPr b="1" sz="2100">
              <a:solidFill>
                <a:srgbClr val="37352F"/>
              </a:solidFill>
              <a:latin typeface="Inter"/>
              <a:ea typeface="Inter"/>
              <a:cs typeface="Inter"/>
              <a:sym typeface="Inter"/>
            </a:endParaRPr>
          </a:p>
          <a:p>
            <a:pPr indent="0" lvl="0" marL="0" rtl="0" algn="l">
              <a:lnSpc>
                <a:spcPct val="115000"/>
              </a:lnSpc>
              <a:spcBef>
                <a:spcPts val="1000"/>
              </a:spcBef>
              <a:spcAft>
                <a:spcPts val="0"/>
              </a:spcAft>
              <a:buNone/>
            </a:pPr>
            <a:r>
              <a:rPr lang="en" sz="1900">
                <a:solidFill>
                  <a:srgbClr val="37352F"/>
                </a:solidFill>
                <a:latin typeface="Inter"/>
                <a:ea typeface="Inter"/>
                <a:cs typeface="Inter"/>
                <a:sym typeface="Inter"/>
              </a:rPr>
              <a:t>  HBM2: 900 GB/s</a:t>
            </a:r>
            <a:endParaRPr sz="1900">
              <a:solidFill>
                <a:srgbClr val="37352F"/>
              </a:solidFill>
              <a:latin typeface="Inter"/>
              <a:ea typeface="Inter"/>
              <a:cs typeface="Inter"/>
              <a:sym typeface="Inter"/>
            </a:endParaRPr>
          </a:p>
          <a:p>
            <a:pPr indent="0" lvl="0" marL="0" rtl="0" algn="l">
              <a:lnSpc>
                <a:spcPct val="115000"/>
              </a:lnSpc>
              <a:spcBef>
                <a:spcPts val="0"/>
              </a:spcBef>
              <a:spcAft>
                <a:spcPts val="0"/>
              </a:spcAft>
              <a:buNone/>
            </a:pPr>
            <a:r>
              <a:rPr lang="en" sz="1900">
                <a:solidFill>
                  <a:srgbClr val="37352F"/>
                </a:solidFill>
                <a:latin typeface="Inter"/>
                <a:ea typeface="Inter"/>
                <a:cs typeface="Inter"/>
                <a:sym typeface="Inter"/>
              </a:rPr>
              <a:t>  PCI-e: 32 GB/s</a:t>
            </a:r>
            <a:endParaRPr sz="1900">
              <a:solidFill>
                <a:srgbClr val="37352F"/>
              </a:solidFill>
              <a:latin typeface="Inter"/>
              <a:ea typeface="Inter"/>
              <a:cs typeface="Inter"/>
              <a:sym typeface="Inter"/>
            </a:endParaRPr>
          </a:p>
        </p:txBody>
      </p:sp>
      <p:sp>
        <p:nvSpPr>
          <p:cNvPr id="268" name="Google Shape;268;p31"/>
          <p:cNvSpPr/>
          <p:nvPr/>
        </p:nvSpPr>
        <p:spPr>
          <a:xfrm>
            <a:off x="7099025" y="3001213"/>
            <a:ext cx="163200" cy="547500"/>
          </a:xfrm>
          <a:prstGeom prst="rightBrace">
            <a:avLst>
              <a:gd fmla="val 50000" name="adj1"/>
              <a:gd fmla="val 50000" name="adj2"/>
            </a:avLst>
          </a:prstGeom>
          <a:noFill/>
          <a:ln cap="flat" cmpd="sng" w="9525">
            <a:solidFill>
              <a:srgbClr val="3735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Inter"/>
              <a:ea typeface="Inter"/>
              <a:cs typeface="Inter"/>
              <a:sym typeface="Inter"/>
            </a:endParaRPr>
          </a:p>
        </p:txBody>
      </p:sp>
      <p:sp>
        <p:nvSpPr>
          <p:cNvPr id="269" name="Google Shape;269;p31"/>
          <p:cNvSpPr txBox="1"/>
          <p:nvPr/>
        </p:nvSpPr>
        <p:spPr>
          <a:xfrm rot="-1204398">
            <a:off x="7360431" y="2686452"/>
            <a:ext cx="2100390" cy="787070"/>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7352F"/>
                </a:solidFill>
                <a:latin typeface="Inter"/>
                <a:ea typeface="Inter"/>
                <a:cs typeface="Inter"/>
                <a:sym typeface="Inter"/>
              </a:rPr>
              <a:t>~28x </a:t>
            </a:r>
            <a:endParaRPr sz="1800">
              <a:solidFill>
                <a:srgbClr val="37352F"/>
              </a:solidFill>
              <a:latin typeface="Inter"/>
              <a:ea typeface="Inter"/>
              <a:cs typeface="Inter"/>
              <a:sym typeface="Inter"/>
            </a:endParaRPr>
          </a:p>
          <a:p>
            <a:pPr indent="0" lvl="0" marL="0" rtl="0" algn="l">
              <a:spcBef>
                <a:spcPts val="0"/>
              </a:spcBef>
              <a:spcAft>
                <a:spcPts val="0"/>
              </a:spcAft>
              <a:buNone/>
            </a:pPr>
            <a:r>
              <a:rPr lang="en" sz="1800">
                <a:solidFill>
                  <a:srgbClr val="37352F"/>
                </a:solidFill>
                <a:latin typeface="Inter"/>
                <a:ea typeface="Inter"/>
                <a:cs typeface="Inter"/>
                <a:sym typeface="Inter"/>
              </a:rPr>
              <a:t>mais lento</a:t>
            </a:r>
            <a:endParaRPr sz="1800">
              <a:solidFill>
                <a:srgbClr val="37352F"/>
              </a:solidFill>
              <a:latin typeface="Inter"/>
              <a:ea typeface="Inter"/>
              <a:cs typeface="Inter"/>
              <a:sym typeface="Inter"/>
            </a:endParaRPr>
          </a:p>
        </p:txBody>
      </p:sp>
      <p:sp>
        <p:nvSpPr>
          <p:cNvPr id="270" name="Google Shape;270;p31"/>
          <p:cNvSpPr txBox="1"/>
          <p:nvPr/>
        </p:nvSpPr>
        <p:spPr>
          <a:xfrm>
            <a:off x="4284274" y="723875"/>
            <a:ext cx="4545900" cy="1313400"/>
          </a:xfrm>
          <a:prstGeom prst="rect">
            <a:avLst/>
          </a:prstGeom>
          <a:noFill/>
          <a:ln cap="flat" cmpd="sng" w="19050">
            <a:solidFill>
              <a:schemeClr val="lt2"/>
            </a:solidFill>
            <a:prstDash val="dot"/>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100">
                <a:solidFill>
                  <a:srgbClr val="37352F"/>
                </a:solidFill>
                <a:latin typeface="Inter"/>
                <a:ea typeface="Inter"/>
                <a:cs typeface="Inter"/>
                <a:sym typeface="Inter"/>
              </a:rPr>
              <a:t>Ogbon HPC:</a:t>
            </a:r>
            <a:endParaRPr b="1" sz="2100">
              <a:solidFill>
                <a:srgbClr val="37352F"/>
              </a:solidFill>
              <a:latin typeface="Inter"/>
              <a:ea typeface="Inter"/>
              <a:cs typeface="Inter"/>
              <a:sym typeface="Inter"/>
            </a:endParaRPr>
          </a:p>
          <a:p>
            <a:pPr indent="0" lvl="0" marL="0" rtl="0" algn="l">
              <a:lnSpc>
                <a:spcPct val="115000"/>
              </a:lnSpc>
              <a:spcBef>
                <a:spcPts val="1000"/>
              </a:spcBef>
              <a:spcAft>
                <a:spcPts val="0"/>
              </a:spcAft>
              <a:buNone/>
            </a:pPr>
            <a:r>
              <a:rPr lang="en" sz="1900">
                <a:solidFill>
                  <a:srgbClr val="37352F"/>
                </a:solidFill>
                <a:latin typeface="Inter"/>
                <a:ea typeface="Inter"/>
                <a:cs typeface="Inter"/>
                <a:sym typeface="Inter"/>
              </a:rPr>
              <a:t>  NVIDIA Tesla V100 mem.: 32GB</a:t>
            </a:r>
            <a:endParaRPr sz="1900">
              <a:solidFill>
                <a:srgbClr val="37352F"/>
              </a:solidFill>
              <a:latin typeface="Inter"/>
              <a:ea typeface="Inter"/>
              <a:cs typeface="Inter"/>
              <a:sym typeface="Inter"/>
            </a:endParaRPr>
          </a:p>
          <a:p>
            <a:pPr indent="0" lvl="0" marL="0" rtl="0" algn="l">
              <a:lnSpc>
                <a:spcPct val="115000"/>
              </a:lnSpc>
              <a:spcBef>
                <a:spcPts val="0"/>
              </a:spcBef>
              <a:spcAft>
                <a:spcPts val="0"/>
              </a:spcAft>
              <a:buNone/>
            </a:pPr>
            <a:r>
              <a:rPr lang="en" sz="1900">
                <a:solidFill>
                  <a:srgbClr val="37352F"/>
                </a:solidFill>
                <a:latin typeface="Inter"/>
                <a:ea typeface="Inter"/>
                <a:cs typeface="Inter"/>
                <a:sym typeface="Inter"/>
              </a:rPr>
              <a:t>  Ogbon HPC Host: 384 GB</a:t>
            </a:r>
            <a:endParaRPr sz="1900">
              <a:solidFill>
                <a:srgbClr val="37352F"/>
              </a:solidFill>
              <a:latin typeface="Inter"/>
              <a:ea typeface="Inter"/>
              <a:cs typeface="Inter"/>
              <a:sym typeface="Inter"/>
            </a:endParaRPr>
          </a:p>
        </p:txBody>
      </p:sp>
      <p:sp>
        <p:nvSpPr>
          <p:cNvPr id="271" name="Google Shape;271;p31"/>
          <p:cNvSpPr/>
          <p:nvPr/>
        </p:nvSpPr>
        <p:spPr>
          <a:xfrm>
            <a:off x="8162750" y="1379488"/>
            <a:ext cx="163200" cy="547500"/>
          </a:xfrm>
          <a:prstGeom prst="rightBrace">
            <a:avLst>
              <a:gd fmla="val 50000" name="adj1"/>
              <a:gd fmla="val 50000" name="adj2"/>
            </a:avLst>
          </a:prstGeom>
          <a:noFill/>
          <a:ln cap="flat" cmpd="sng" w="9525">
            <a:solidFill>
              <a:srgbClr val="37352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Inter"/>
              <a:ea typeface="Inter"/>
              <a:cs typeface="Inter"/>
              <a:sym typeface="Inter"/>
            </a:endParaRPr>
          </a:p>
        </p:txBody>
      </p:sp>
      <p:sp>
        <p:nvSpPr>
          <p:cNvPr id="272" name="Google Shape;272;p31"/>
          <p:cNvSpPr txBox="1"/>
          <p:nvPr/>
        </p:nvSpPr>
        <p:spPr>
          <a:xfrm rot="-1204576">
            <a:off x="8365361" y="1233706"/>
            <a:ext cx="851223" cy="672039"/>
          </a:xfrm>
          <a:prstGeom prst="rect">
            <a:avLst/>
          </a:prstGeom>
          <a:solidFill>
            <a:schemeClr val="dk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37352F"/>
                </a:solidFill>
                <a:latin typeface="Inter"/>
                <a:ea typeface="Inter"/>
                <a:cs typeface="Inter"/>
                <a:sym typeface="Inter"/>
              </a:rPr>
              <a:t>12</a:t>
            </a:r>
            <a:r>
              <a:rPr lang="en" sz="1800">
                <a:solidFill>
                  <a:srgbClr val="37352F"/>
                </a:solidFill>
                <a:latin typeface="Inter"/>
                <a:ea typeface="Inter"/>
                <a:cs typeface="Inter"/>
                <a:sym typeface="Inter"/>
              </a:rPr>
              <a:t>x </a:t>
            </a:r>
            <a:endParaRPr sz="1800">
              <a:solidFill>
                <a:srgbClr val="37352F"/>
              </a:solidFill>
              <a:latin typeface="Inter"/>
              <a:ea typeface="Inter"/>
              <a:cs typeface="Inter"/>
              <a:sym typeface="Inter"/>
            </a:endParaRPr>
          </a:p>
          <a:p>
            <a:pPr indent="0" lvl="0" marL="0" rtl="0" algn="l">
              <a:spcBef>
                <a:spcPts val="0"/>
              </a:spcBef>
              <a:spcAft>
                <a:spcPts val="0"/>
              </a:spcAft>
              <a:buNone/>
            </a:pPr>
            <a:r>
              <a:rPr lang="en" sz="1800">
                <a:solidFill>
                  <a:srgbClr val="37352F"/>
                </a:solidFill>
                <a:latin typeface="Inter"/>
                <a:ea typeface="Inter"/>
                <a:cs typeface="Inter"/>
                <a:sym typeface="Inter"/>
              </a:rPr>
              <a:t>maior</a:t>
            </a:r>
            <a:endParaRPr sz="1800">
              <a:solidFill>
                <a:srgbClr val="37352F"/>
              </a:solidFill>
              <a:latin typeface="Inter"/>
              <a:ea typeface="Inter"/>
              <a:cs typeface="Inter"/>
              <a:sym typeface="Inter"/>
            </a:endParaRPr>
          </a:p>
        </p:txBody>
      </p:sp>
      <p:pic>
        <p:nvPicPr>
          <p:cNvPr id="273" name="Google Shape;273;p31"/>
          <p:cNvPicPr preferRelativeResize="0"/>
          <p:nvPr/>
        </p:nvPicPr>
        <p:blipFill>
          <a:blip r:embed="rId3">
            <a:alphaModFix/>
          </a:blip>
          <a:stretch>
            <a:fillRect/>
          </a:stretch>
        </p:blipFill>
        <p:spPr>
          <a:xfrm>
            <a:off x="35775" y="838888"/>
            <a:ext cx="4141444" cy="2987775"/>
          </a:xfrm>
          <a:prstGeom prst="rect">
            <a:avLst/>
          </a:prstGeom>
          <a:noFill/>
          <a:ln>
            <a:noFill/>
          </a:ln>
        </p:spPr>
      </p:pic>
      <p:sp>
        <p:nvSpPr>
          <p:cNvPr id="274" name="Google Shape;274;p31"/>
          <p:cNvSpPr txBox="1"/>
          <p:nvPr/>
        </p:nvSpPr>
        <p:spPr>
          <a:xfrm>
            <a:off x="1852575" y="2968275"/>
            <a:ext cx="45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a:t>
            </a:r>
            <a:endParaRPr sz="2200"/>
          </a:p>
        </p:txBody>
      </p:sp>
      <p:sp>
        <p:nvSpPr>
          <p:cNvPr id="275" name="Google Shape;275;p31"/>
          <p:cNvSpPr txBox="1"/>
          <p:nvPr>
            <p:ph idx="1" type="body"/>
          </p:nvPr>
        </p:nvSpPr>
        <p:spPr>
          <a:xfrm>
            <a:off x="35775" y="3987250"/>
            <a:ext cx="9092100" cy="854400"/>
          </a:xfrm>
          <a:prstGeom prst="rect">
            <a:avLst/>
          </a:prstGeom>
          <a:ln cap="flat" cmpd="sng" w="19050">
            <a:solidFill>
              <a:schemeClr val="lt2"/>
            </a:solidFill>
            <a:prstDash val="solid"/>
            <a:round/>
            <a:headEnd len="sm" w="sm" type="none"/>
            <a:tailEnd len="sm" w="sm" type="none"/>
          </a:ln>
        </p:spPr>
        <p:txBody>
          <a:bodyPr anchorCtr="0" anchor="t" bIns="91425" lIns="91425" spcFirstLastPara="1" rIns="91425" wrap="square" tIns="91425">
            <a:normAutofit lnSpcReduction="20000"/>
          </a:bodyPr>
          <a:lstStyle/>
          <a:p>
            <a:pPr indent="0" lvl="0" marL="0" rtl="0" algn="ctr">
              <a:spcBef>
                <a:spcPts val="1000"/>
              </a:spcBef>
              <a:spcAft>
                <a:spcPts val="1000"/>
              </a:spcAft>
              <a:buNone/>
            </a:pPr>
            <a:r>
              <a:rPr b="1" lang="en" sz="2300"/>
              <a:t>A versão original do </a:t>
            </a:r>
            <a:r>
              <a:rPr b="1" lang="en" sz="2300"/>
              <a:t>Awave-3D gasta 75% do seu tempo transferindo dados de checkpointing.</a:t>
            </a:r>
            <a:endParaRPr b="1" sz="2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Para cada solução, um novo problema</a:t>
            </a:r>
            <a:endParaRPr/>
          </a:p>
        </p:txBody>
      </p:sp>
      <p:sp>
        <p:nvSpPr>
          <p:cNvPr id="281" name="Google Shape;281;p32"/>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282" name="Google Shape;282;p32"/>
          <p:cNvSpPr/>
          <p:nvPr/>
        </p:nvSpPr>
        <p:spPr>
          <a:xfrm>
            <a:off x="766975" y="1227100"/>
            <a:ext cx="3345900" cy="105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Inter"/>
                <a:ea typeface="Inter"/>
                <a:cs typeface="Inter"/>
                <a:sym typeface="Inter"/>
              </a:rPr>
              <a:t>Recomputação vs Salvamento de dados intermediários</a:t>
            </a:r>
            <a:endParaRPr b="1" sz="2000">
              <a:solidFill>
                <a:schemeClr val="dk2"/>
              </a:solidFill>
              <a:latin typeface="Inter"/>
              <a:ea typeface="Inter"/>
              <a:cs typeface="Inter"/>
              <a:sym typeface="Inter"/>
            </a:endParaRPr>
          </a:p>
        </p:txBody>
      </p:sp>
      <p:sp>
        <p:nvSpPr>
          <p:cNvPr id="283" name="Google Shape;283;p32"/>
          <p:cNvSpPr/>
          <p:nvPr/>
        </p:nvSpPr>
        <p:spPr>
          <a:xfrm>
            <a:off x="767200" y="2370388"/>
            <a:ext cx="33459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Inter"/>
                <a:ea typeface="Inter"/>
                <a:cs typeface="Inter"/>
                <a:sym typeface="Inter"/>
              </a:rPr>
              <a:t>Dados de c</a:t>
            </a:r>
            <a:r>
              <a:rPr b="1" lang="en" sz="2000">
                <a:solidFill>
                  <a:schemeClr val="dk2"/>
                </a:solidFill>
                <a:latin typeface="Inter"/>
                <a:ea typeface="Inter"/>
                <a:cs typeface="Inter"/>
                <a:sym typeface="Inter"/>
              </a:rPr>
              <a:t>heckpointing não cabem na memória da GPU</a:t>
            </a:r>
            <a:endParaRPr b="1" sz="2000">
              <a:solidFill>
                <a:schemeClr val="dk2"/>
              </a:solidFill>
              <a:latin typeface="Inter"/>
              <a:ea typeface="Inter"/>
              <a:cs typeface="Inter"/>
              <a:sym typeface="Inter"/>
            </a:endParaRPr>
          </a:p>
        </p:txBody>
      </p:sp>
      <p:sp>
        <p:nvSpPr>
          <p:cNvPr id="284" name="Google Shape;284;p32"/>
          <p:cNvSpPr/>
          <p:nvPr/>
        </p:nvSpPr>
        <p:spPr>
          <a:xfrm>
            <a:off x="5083050" y="1199750"/>
            <a:ext cx="3224700" cy="105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Inter"/>
                <a:ea typeface="Inter"/>
                <a:cs typeface="Inter"/>
                <a:sym typeface="Inter"/>
              </a:rPr>
              <a:t>Use checkpointing</a:t>
            </a:r>
            <a:endParaRPr b="1" sz="2000">
              <a:solidFill>
                <a:schemeClr val="dk2"/>
              </a:solidFill>
              <a:latin typeface="Inter"/>
              <a:ea typeface="Inter"/>
              <a:cs typeface="Inter"/>
              <a:sym typeface="Inter"/>
            </a:endParaRPr>
          </a:p>
        </p:txBody>
      </p:sp>
      <p:sp>
        <p:nvSpPr>
          <p:cNvPr id="285" name="Google Shape;285;p32"/>
          <p:cNvSpPr/>
          <p:nvPr/>
        </p:nvSpPr>
        <p:spPr>
          <a:xfrm>
            <a:off x="5083150" y="2370388"/>
            <a:ext cx="32247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Inter"/>
                <a:ea typeface="Inter"/>
                <a:cs typeface="Inter"/>
                <a:sym typeface="Inter"/>
              </a:rPr>
              <a:t>Use a memória do host</a:t>
            </a:r>
            <a:endParaRPr b="1" sz="2000">
              <a:solidFill>
                <a:schemeClr val="dk2"/>
              </a:solidFill>
              <a:latin typeface="Inter"/>
              <a:ea typeface="Inter"/>
              <a:cs typeface="Inter"/>
              <a:sym typeface="Inter"/>
            </a:endParaRPr>
          </a:p>
        </p:txBody>
      </p:sp>
      <p:sp>
        <p:nvSpPr>
          <p:cNvPr id="286" name="Google Shape;286;p32"/>
          <p:cNvSpPr/>
          <p:nvPr/>
        </p:nvSpPr>
        <p:spPr>
          <a:xfrm>
            <a:off x="4202075" y="1539013"/>
            <a:ext cx="791700" cy="33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7" name="Google Shape;287;p32"/>
          <p:cNvSpPr/>
          <p:nvPr/>
        </p:nvSpPr>
        <p:spPr>
          <a:xfrm>
            <a:off x="4250077" y="2699438"/>
            <a:ext cx="791700" cy="33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288" name="Google Shape;288;p32"/>
          <p:cNvSpPr/>
          <p:nvPr/>
        </p:nvSpPr>
        <p:spPr>
          <a:xfrm>
            <a:off x="798700" y="3496775"/>
            <a:ext cx="33459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Inter"/>
                <a:ea typeface="Inter"/>
                <a:cs typeface="Inter"/>
                <a:sym typeface="Inter"/>
              </a:rPr>
              <a:t>Usar memória do host é um gargalo (PCIe)</a:t>
            </a:r>
            <a:endParaRPr b="1" sz="2000">
              <a:solidFill>
                <a:schemeClr val="dk2"/>
              </a:solidFill>
              <a:latin typeface="Inter"/>
              <a:ea typeface="Inter"/>
              <a:cs typeface="Inter"/>
              <a:sym typeface="Inter"/>
            </a:endParaRPr>
          </a:p>
        </p:txBody>
      </p:sp>
      <p:sp>
        <p:nvSpPr>
          <p:cNvPr id="289" name="Google Shape;289;p32"/>
          <p:cNvSpPr/>
          <p:nvPr/>
        </p:nvSpPr>
        <p:spPr>
          <a:xfrm>
            <a:off x="5115000" y="3476375"/>
            <a:ext cx="3224700" cy="96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dk2"/>
                </a:solidFill>
                <a:latin typeface="Inter"/>
                <a:ea typeface="Inter"/>
                <a:cs typeface="Inter"/>
                <a:sym typeface="Inter"/>
              </a:rPr>
              <a:t>GPUZIP </a:t>
            </a:r>
            <a:endParaRPr b="1" sz="2000">
              <a:solidFill>
                <a:schemeClr val="dk2"/>
              </a:solidFill>
              <a:latin typeface="Inter"/>
              <a:ea typeface="Inter"/>
              <a:cs typeface="Inter"/>
              <a:sym typeface="Inter"/>
            </a:endParaRPr>
          </a:p>
        </p:txBody>
      </p:sp>
      <p:sp>
        <p:nvSpPr>
          <p:cNvPr id="290" name="Google Shape;290;p32"/>
          <p:cNvSpPr/>
          <p:nvPr/>
        </p:nvSpPr>
        <p:spPr>
          <a:xfrm>
            <a:off x="4281577" y="3825825"/>
            <a:ext cx="791700" cy="33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Análise</a:t>
            </a:r>
            <a:endParaRPr/>
          </a:p>
        </p:txBody>
      </p:sp>
      <p:sp>
        <p:nvSpPr>
          <p:cNvPr id="296" name="Google Shape;296;p33"/>
          <p:cNvSpPr txBox="1"/>
          <p:nvPr>
            <p:ph idx="1" type="body"/>
          </p:nvPr>
        </p:nvSpPr>
        <p:spPr>
          <a:xfrm>
            <a:off x="320100" y="987450"/>
            <a:ext cx="8503800" cy="384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Os algoritmos tendem a acessar o mesmo snapshot múltiplas vezes em um curto espaço de tempo </a:t>
            </a:r>
            <a:endParaRPr/>
          </a:p>
          <a:p>
            <a:pPr indent="-317500" lvl="1" marL="1371600" rtl="0" algn="l">
              <a:spcBef>
                <a:spcPts val="1000"/>
              </a:spcBef>
              <a:spcAft>
                <a:spcPts val="0"/>
              </a:spcAft>
              <a:buSzPts val="1400"/>
              <a:buChar char="○"/>
            </a:pPr>
            <a:r>
              <a:rPr lang="en"/>
              <a:t>Temporal Locality =&gt; Cache?</a:t>
            </a:r>
            <a:endParaRPr/>
          </a:p>
          <a:p>
            <a:pPr indent="-342900" lvl="0" marL="457200" rtl="0" algn="l">
              <a:spcBef>
                <a:spcPts val="1000"/>
              </a:spcBef>
              <a:spcAft>
                <a:spcPts val="0"/>
              </a:spcAft>
              <a:buSzPts val="1800"/>
              <a:buChar char="●"/>
            </a:pPr>
            <a:r>
              <a:rPr lang="en"/>
              <a:t>Algoritmos</a:t>
            </a:r>
            <a:r>
              <a:rPr lang="en"/>
              <a:t> determinísticos</a:t>
            </a:r>
            <a:endParaRPr/>
          </a:p>
          <a:p>
            <a:pPr indent="-317500" lvl="1" marL="1371600" rtl="0" algn="l">
              <a:spcBef>
                <a:spcPts val="1000"/>
              </a:spcBef>
              <a:spcAft>
                <a:spcPts val="0"/>
              </a:spcAft>
              <a:buSzPts val="1400"/>
              <a:buChar char="○"/>
            </a:pPr>
            <a:r>
              <a:rPr i="1" lang="en"/>
              <a:t>Hinting </a:t>
            </a:r>
            <a:r>
              <a:rPr lang="en"/>
              <a:t>=&gt; Prefetching?</a:t>
            </a:r>
            <a:endParaRPr/>
          </a:p>
          <a:p>
            <a:pPr indent="-342900" lvl="0" marL="457200" rtl="0" algn="l">
              <a:spcBef>
                <a:spcPts val="1000"/>
              </a:spcBef>
              <a:spcAft>
                <a:spcPts val="0"/>
              </a:spcAft>
              <a:buSzPts val="1800"/>
              <a:buChar char="●"/>
            </a:pPr>
            <a:r>
              <a:rPr lang="en"/>
              <a:t>Os dados do </a:t>
            </a:r>
            <a:r>
              <a:rPr i="1" lang="en"/>
              <a:t>checkpoint </a:t>
            </a:r>
            <a:r>
              <a:rPr lang="en"/>
              <a:t>geralmente são compostos por grandes e tensores de ponto flutuante.</a:t>
            </a:r>
            <a:endParaRPr/>
          </a:p>
          <a:p>
            <a:pPr indent="-317500" lvl="1" marL="1371600" rtl="0" algn="l">
              <a:spcBef>
                <a:spcPts val="1000"/>
              </a:spcBef>
              <a:spcAft>
                <a:spcPts val="1000"/>
              </a:spcAft>
              <a:buSzPts val="1400"/>
              <a:buChar char="○"/>
            </a:pPr>
            <a:r>
              <a:rPr lang="en"/>
              <a:t>Compressão =&gt; Compressão com Perdas (Lossy)?</a:t>
            </a:r>
            <a:endParaRPr/>
          </a:p>
        </p:txBody>
      </p:sp>
      <p:sp>
        <p:nvSpPr>
          <p:cNvPr id="297" name="Google Shape;297;p33"/>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Objetivo principal</a:t>
            </a:r>
            <a:endParaRPr/>
          </a:p>
        </p:txBody>
      </p:sp>
      <p:sp>
        <p:nvSpPr>
          <p:cNvPr id="303" name="Google Shape;303;p34"/>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04" name="Google Shape;304;p34"/>
          <p:cNvSpPr/>
          <p:nvPr/>
        </p:nvSpPr>
        <p:spPr>
          <a:xfrm>
            <a:off x="562200" y="1817850"/>
            <a:ext cx="8019600" cy="1743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ctr">
              <a:lnSpc>
                <a:spcPct val="115000"/>
              </a:lnSpc>
              <a:spcBef>
                <a:spcPts val="0"/>
              </a:spcBef>
              <a:spcAft>
                <a:spcPts val="1200"/>
              </a:spcAft>
              <a:buNone/>
            </a:pPr>
            <a:r>
              <a:rPr lang="en" sz="1995">
                <a:solidFill>
                  <a:schemeClr val="lt2"/>
                </a:solidFill>
                <a:latin typeface="Inter"/>
                <a:ea typeface="Inter"/>
                <a:cs typeface="Inter"/>
                <a:sym typeface="Inter"/>
              </a:rPr>
              <a:t>Acelerar a execução do Awave-3D através da redução de tempo bloqueante de transferência de dados GPU-Host causado por </a:t>
            </a:r>
            <a:r>
              <a:rPr i="1" lang="en" sz="1995">
                <a:solidFill>
                  <a:schemeClr val="lt2"/>
                </a:solidFill>
                <a:latin typeface="Inter"/>
                <a:ea typeface="Inter"/>
                <a:cs typeface="Inter"/>
                <a:sym typeface="Inter"/>
              </a:rPr>
              <a:t>Checkpointing</a:t>
            </a:r>
            <a:r>
              <a:rPr lang="en" sz="1995">
                <a:solidFill>
                  <a:schemeClr val="lt2"/>
                </a:solidFill>
                <a:latin typeface="Inter"/>
                <a:ea typeface="Inter"/>
                <a:cs typeface="Inter"/>
                <a:sym typeface="Inter"/>
              </a:rPr>
              <a:t>, explorando técnicas de </a:t>
            </a:r>
            <a:r>
              <a:rPr i="1" lang="en" sz="1995">
                <a:solidFill>
                  <a:schemeClr val="lt2"/>
                </a:solidFill>
                <a:latin typeface="Inter"/>
                <a:ea typeface="Inter"/>
                <a:cs typeface="Inter"/>
                <a:sym typeface="Inter"/>
              </a:rPr>
              <a:t>prefetching </a:t>
            </a:r>
            <a:r>
              <a:rPr lang="en" sz="1995">
                <a:solidFill>
                  <a:schemeClr val="lt2"/>
                </a:solidFill>
                <a:latin typeface="Inter"/>
                <a:ea typeface="Inter"/>
                <a:cs typeface="Inter"/>
                <a:sym typeface="Inter"/>
              </a:rPr>
              <a:t>e compressão.</a:t>
            </a:r>
            <a:endParaRPr sz="1600">
              <a:solidFill>
                <a:schemeClr val="lt2"/>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Perguntas de Pesquisa</a:t>
            </a:r>
            <a:endParaRPr/>
          </a:p>
        </p:txBody>
      </p:sp>
      <p:sp>
        <p:nvSpPr>
          <p:cNvPr id="310" name="Google Shape;310;p35"/>
          <p:cNvSpPr txBox="1"/>
          <p:nvPr>
            <p:ph idx="1" type="body"/>
          </p:nvPr>
        </p:nvSpPr>
        <p:spPr>
          <a:xfrm>
            <a:off x="320100" y="987450"/>
            <a:ext cx="8503800" cy="384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RQ1: É possível Caching &amp; Prefetch eficiente na memória da GPU?</a:t>
            </a:r>
            <a:endParaRPr b="1"/>
          </a:p>
          <a:p>
            <a:pPr indent="-317500" lvl="1" marL="914400" rtl="0" algn="l">
              <a:spcBef>
                <a:spcPts val="1000"/>
              </a:spcBef>
              <a:spcAft>
                <a:spcPts val="0"/>
              </a:spcAft>
              <a:buSzPts val="1400"/>
              <a:buChar char="○"/>
            </a:pPr>
            <a:r>
              <a:rPr lang="en"/>
              <a:t>SO1: Criação de Cache</a:t>
            </a:r>
            <a:endParaRPr/>
          </a:p>
          <a:p>
            <a:pPr indent="-317500" lvl="1" marL="914400" rtl="0" algn="l">
              <a:spcBef>
                <a:spcPts val="1000"/>
              </a:spcBef>
              <a:spcAft>
                <a:spcPts val="0"/>
              </a:spcAft>
              <a:buSzPts val="1400"/>
              <a:buChar char="○"/>
            </a:pPr>
            <a:r>
              <a:rPr lang="en"/>
              <a:t>SO2: Desenvolvimento de algoritmo de Prefetch</a:t>
            </a:r>
            <a:endParaRPr/>
          </a:p>
          <a:p>
            <a:pPr indent="-317500" lvl="1" marL="914400" rtl="0" algn="l">
              <a:spcBef>
                <a:spcPts val="1000"/>
              </a:spcBef>
              <a:spcAft>
                <a:spcPts val="0"/>
              </a:spcAft>
              <a:buSzPts val="1400"/>
              <a:buChar char="○"/>
            </a:pPr>
            <a:r>
              <a:rPr lang="en"/>
              <a:t>SO3: Identificação de tamanho de cache ideal</a:t>
            </a:r>
            <a:endParaRPr/>
          </a:p>
          <a:p>
            <a:pPr indent="-342900" lvl="0" marL="457200" rtl="0" algn="l">
              <a:spcBef>
                <a:spcPts val="1000"/>
              </a:spcBef>
              <a:spcAft>
                <a:spcPts val="0"/>
              </a:spcAft>
              <a:buSzPts val="1800"/>
              <a:buChar char="●"/>
            </a:pPr>
            <a:r>
              <a:rPr b="1" lang="en"/>
              <a:t>RQ2: Compressão de dados é aplicável?</a:t>
            </a:r>
            <a:endParaRPr b="1"/>
          </a:p>
          <a:p>
            <a:pPr indent="-317500" lvl="1" marL="914400" rtl="0" algn="l">
              <a:spcBef>
                <a:spcPts val="1000"/>
              </a:spcBef>
              <a:spcAft>
                <a:spcPts val="0"/>
              </a:spcAft>
              <a:buSzPts val="1400"/>
              <a:buChar char="○"/>
            </a:pPr>
            <a:r>
              <a:rPr lang="en"/>
              <a:t>SO4: Avaliar compressores</a:t>
            </a:r>
            <a:endParaRPr/>
          </a:p>
          <a:p>
            <a:pPr indent="-317500" lvl="1" marL="914400" rtl="0" algn="l">
              <a:spcBef>
                <a:spcPts val="1000"/>
              </a:spcBef>
              <a:spcAft>
                <a:spcPts val="0"/>
              </a:spcAft>
              <a:buSzPts val="1400"/>
              <a:buChar char="○"/>
            </a:pPr>
            <a:r>
              <a:rPr lang="en"/>
              <a:t>SO5: Avaliar parametrização dos compressores</a:t>
            </a:r>
            <a:endParaRPr/>
          </a:p>
          <a:p>
            <a:pPr indent="-342900" lvl="0" marL="457200" rtl="0" algn="l">
              <a:spcBef>
                <a:spcPts val="1000"/>
              </a:spcBef>
              <a:spcAft>
                <a:spcPts val="0"/>
              </a:spcAft>
              <a:buSzPts val="1800"/>
              <a:buChar char="●"/>
            </a:pPr>
            <a:r>
              <a:rPr b="1" lang="en"/>
              <a:t>RQ3: Combinar Prefetch &amp; Compressão traz mais performance?</a:t>
            </a:r>
            <a:endParaRPr b="1"/>
          </a:p>
          <a:p>
            <a:pPr indent="-317500" lvl="1" marL="914400" rtl="0" algn="l">
              <a:spcBef>
                <a:spcPts val="1000"/>
              </a:spcBef>
              <a:spcAft>
                <a:spcPts val="1000"/>
              </a:spcAft>
              <a:buSzPts val="1400"/>
              <a:buChar char="○"/>
            </a:pPr>
            <a:r>
              <a:rPr lang="en"/>
              <a:t>SO6: Avaliar a combinação de SO1, SO2, SO3 &amp; SO4, SO5</a:t>
            </a:r>
            <a:endParaRPr/>
          </a:p>
        </p:txBody>
      </p:sp>
      <p:sp>
        <p:nvSpPr>
          <p:cNvPr id="311" name="Google Shape;311;p35"/>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6"/>
          <p:cNvSpPr txBox="1"/>
          <p:nvPr>
            <p:ph type="title"/>
          </p:nvPr>
        </p:nvSpPr>
        <p:spPr>
          <a:xfrm>
            <a:off x="0" y="1722750"/>
            <a:ext cx="9144000" cy="169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Checkpoint Cache &amp; Prefetching</a:t>
            </a:r>
            <a:endParaRPr/>
          </a:p>
          <a:p>
            <a:pPr indent="0" lvl="0" marL="0" rtl="0" algn="ctr">
              <a:spcBef>
                <a:spcPts val="0"/>
              </a:spcBef>
              <a:spcAft>
                <a:spcPts val="0"/>
              </a:spcAft>
              <a:buNone/>
            </a:pPr>
            <a:r>
              <a:rPr lang="en"/>
              <a:t>RQ1 (SO1, SO2, SO3)</a:t>
            </a:r>
            <a:endParaRPr/>
          </a:p>
        </p:txBody>
      </p:sp>
      <p:sp>
        <p:nvSpPr>
          <p:cNvPr id="317" name="Google Shape;317;p36"/>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7533978" y="3989250"/>
            <a:ext cx="500400" cy="378000"/>
          </a:xfrm>
          <a:prstGeom prst="rect">
            <a:avLst/>
          </a:prstGeom>
          <a:solidFill>
            <a:schemeClr val="dk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07" name="Google Shape;107;p19"/>
          <p:cNvSpPr/>
          <p:nvPr/>
        </p:nvSpPr>
        <p:spPr>
          <a:xfrm>
            <a:off x="5611375" y="3989252"/>
            <a:ext cx="541200" cy="378000"/>
          </a:xfrm>
          <a:prstGeom prst="rect">
            <a:avLst/>
          </a:prstGeom>
          <a:solidFill>
            <a:schemeClr val="dk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08" name="Google Shape;108;p19"/>
          <p:cNvSpPr/>
          <p:nvPr/>
        </p:nvSpPr>
        <p:spPr>
          <a:xfrm>
            <a:off x="2321713" y="3989250"/>
            <a:ext cx="500400" cy="378000"/>
          </a:xfrm>
          <a:prstGeom prst="rect">
            <a:avLst/>
          </a:prstGeom>
          <a:solidFill>
            <a:schemeClr val="dk2"/>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109" name="Google Shape;109;p19"/>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Sobre este trabalho</a:t>
            </a:r>
            <a:endParaRPr/>
          </a:p>
        </p:txBody>
      </p:sp>
      <p:sp>
        <p:nvSpPr>
          <p:cNvPr id="110" name="Google Shape;110;p19"/>
          <p:cNvSpPr txBox="1"/>
          <p:nvPr>
            <p:ph idx="1" type="body"/>
          </p:nvPr>
        </p:nvSpPr>
        <p:spPr>
          <a:xfrm>
            <a:off x="126275" y="987450"/>
            <a:ext cx="8921100" cy="3846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-&gt; Propõe acelerar checkpointing por meio de</a:t>
            </a:r>
            <a:r>
              <a:rPr lang="en"/>
              <a:t> combinação de</a:t>
            </a:r>
            <a:r>
              <a:rPr lang="en"/>
              <a:t> prefetching e compress</a:t>
            </a:r>
            <a:r>
              <a:rPr lang="en"/>
              <a:t>ão </a:t>
            </a:r>
            <a:r>
              <a:rPr lang="en"/>
              <a:t>de dados</a:t>
            </a:r>
            <a:r>
              <a:rPr lang="en"/>
              <a:t>, reduzindo tempo bloqueante de comunicação entre memória do host e memória da GPU </a:t>
            </a:r>
            <a:endParaRPr/>
          </a:p>
          <a:p>
            <a:pPr indent="0" lvl="0" marL="0" rtl="0" algn="l">
              <a:spcBef>
                <a:spcPts val="1200"/>
              </a:spcBef>
              <a:spcAft>
                <a:spcPts val="0"/>
              </a:spcAft>
              <a:buNone/>
            </a:pPr>
            <a:r>
              <a:rPr lang="en"/>
              <a:t>-&gt;Técnicas avaliadas com:</a:t>
            </a:r>
            <a:endParaRPr/>
          </a:p>
          <a:p>
            <a:pPr indent="457200" lvl="0" marL="0" rtl="0" algn="l">
              <a:spcBef>
                <a:spcPts val="1200"/>
              </a:spcBef>
              <a:spcAft>
                <a:spcPts val="0"/>
              </a:spcAft>
              <a:buNone/>
            </a:pPr>
            <a:r>
              <a:rPr lang="en"/>
              <a:t>- Algoritmos de checkpointing: Revolve, zCut e Uniform</a:t>
            </a:r>
            <a:endParaRPr/>
          </a:p>
          <a:p>
            <a:pPr indent="457200" lvl="0" marL="0" rtl="0" algn="l">
              <a:spcBef>
                <a:spcPts val="1200"/>
              </a:spcBef>
              <a:spcAft>
                <a:spcPts val="0"/>
              </a:spcAft>
              <a:buNone/>
            </a:pPr>
            <a:r>
              <a:rPr lang="en"/>
              <a:t>-</a:t>
            </a:r>
            <a:r>
              <a:rPr lang="en"/>
              <a:t> Benchmark: Reverse Time Migration</a:t>
            </a:r>
            <a:endParaRPr/>
          </a:p>
          <a:p>
            <a:pPr indent="457200" lvl="0" marL="0" rtl="0" algn="l">
              <a:spcBef>
                <a:spcPts val="1200"/>
              </a:spcBef>
              <a:spcAft>
                <a:spcPts val="0"/>
              </a:spcAft>
              <a:buNone/>
            </a:pPr>
            <a:r>
              <a:rPr lang="en"/>
              <a:t>- Dataset: Large, Marmousi, e Salt.</a:t>
            </a:r>
            <a:endParaRPr/>
          </a:p>
          <a:p>
            <a:pPr indent="0" lvl="0" marL="0" rtl="0" algn="l">
              <a:spcBef>
                <a:spcPts val="1200"/>
              </a:spcBef>
              <a:spcAft>
                <a:spcPts val="0"/>
              </a:spcAft>
              <a:buNone/>
            </a:pPr>
            <a:r>
              <a:rPr lang="en"/>
              <a:t>-&gt; Código gerado foi encapsulado em uma biblioteca </a:t>
            </a:r>
            <a:r>
              <a:rPr lang="en"/>
              <a:t>intitulada</a:t>
            </a:r>
            <a:r>
              <a:rPr lang="en"/>
              <a:t> </a:t>
            </a:r>
            <a:r>
              <a:rPr lang="en" u="sng"/>
              <a:t>GPUZIP</a:t>
            </a:r>
            <a:endParaRPr/>
          </a:p>
          <a:p>
            <a:pPr indent="0" lvl="0" marL="0" rtl="0" algn="l">
              <a:spcBef>
                <a:spcPts val="1200"/>
              </a:spcBef>
              <a:spcAft>
                <a:spcPts val="1200"/>
              </a:spcAft>
              <a:buNone/>
            </a:pPr>
            <a:r>
              <a:rPr lang="en"/>
              <a:t>-&gt; Speedups de até 5.1x para o algoritmo Revolve; 8.8x para zCut; e 5.8x  para Uniform</a:t>
            </a:r>
            <a:endParaRPr/>
          </a:p>
        </p:txBody>
      </p:sp>
      <p:sp>
        <p:nvSpPr>
          <p:cNvPr id="111" name="Google Shape;111;p19"/>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7"/>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Caching</a:t>
            </a:r>
            <a:endParaRPr/>
          </a:p>
        </p:txBody>
      </p:sp>
      <p:sp>
        <p:nvSpPr>
          <p:cNvPr id="323" name="Google Shape;323;p37"/>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24" name="Google Shape;324;p37"/>
          <p:cNvPicPr preferRelativeResize="0"/>
          <p:nvPr/>
        </p:nvPicPr>
        <p:blipFill rotWithShape="1">
          <a:blip r:embed="rId3">
            <a:alphaModFix/>
          </a:blip>
          <a:srcRect b="0" l="0" r="41711" t="0"/>
          <a:stretch/>
        </p:blipFill>
        <p:spPr>
          <a:xfrm>
            <a:off x="119798" y="742800"/>
            <a:ext cx="4390925" cy="3485025"/>
          </a:xfrm>
          <a:prstGeom prst="rect">
            <a:avLst/>
          </a:prstGeom>
          <a:noFill/>
          <a:ln>
            <a:noFill/>
          </a:ln>
        </p:spPr>
      </p:pic>
      <p:pic>
        <p:nvPicPr>
          <p:cNvPr id="325" name="Google Shape;325;p37"/>
          <p:cNvPicPr preferRelativeResize="0"/>
          <p:nvPr/>
        </p:nvPicPr>
        <p:blipFill>
          <a:blip r:embed="rId4">
            <a:alphaModFix/>
          </a:blip>
          <a:stretch>
            <a:fillRect/>
          </a:stretch>
        </p:blipFill>
        <p:spPr>
          <a:xfrm>
            <a:off x="175125" y="4292325"/>
            <a:ext cx="2494950" cy="812650"/>
          </a:xfrm>
          <a:prstGeom prst="rect">
            <a:avLst/>
          </a:prstGeom>
          <a:noFill/>
          <a:ln>
            <a:noFill/>
          </a:ln>
        </p:spPr>
      </p:pic>
      <p:pic>
        <p:nvPicPr>
          <p:cNvPr id="326" name="Google Shape;326;p37"/>
          <p:cNvPicPr preferRelativeResize="0"/>
          <p:nvPr/>
        </p:nvPicPr>
        <p:blipFill>
          <a:blip r:embed="rId5">
            <a:alphaModFix/>
          </a:blip>
          <a:stretch>
            <a:fillRect/>
          </a:stretch>
        </p:blipFill>
        <p:spPr>
          <a:xfrm>
            <a:off x="2710207" y="4292325"/>
            <a:ext cx="2361285" cy="812650"/>
          </a:xfrm>
          <a:prstGeom prst="rect">
            <a:avLst/>
          </a:prstGeom>
          <a:noFill/>
          <a:ln>
            <a:noFill/>
          </a:ln>
        </p:spPr>
      </p:pic>
      <p:pic>
        <p:nvPicPr>
          <p:cNvPr id="327" name="Google Shape;327;p37"/>
          <p:cNvPicPr preferRelativeResize="0"/>
          <p:nvPr/>
        </p:nvPicPr>
        <p:blipFill>
          <a:blip r:embed="rId6">
            <a:alphaModFix/>
          </a:blip>
          <a:stretch>
            <a:fillRect/>
          </a:stretch>
        </p:blipFill>
        <p:spPr>
          <a:xfrm>
            <a:off x="5188275" y="4342275"/>
            <a:ext cx="2767125" cy="712750"/>
          </a:xfrm>
          <a:prstGeom prst="rect">
            <a:avLst/>
          </a:prstGeom>
          <a:noFill/>
          <a:ln>
            <a:noFill/>
          </a:ln>
        </p:spPr>
      </p:pic>
      <p:sp>
        <p:nvSpPr>
          <p:cNvPr id="328" name="Google Shape;328;p37"/>
          <p:cNvSpPr txBox="1"/>
          <p:nvPr/>
        </p:nvSpPr>
        <p:spPr>
          <a:xfrm>
            <a:off x="4596650" y="953813"/>
            <a:ext cx="4495800" cy="306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LRU Cache na memória da GPU</a:t>
            </a:r>
            <a:endParaRPr sz="1800">
              <a:solidFill>
                <a:schemeClr val="lt1"/>
              </a:solidFill>
              <a:latin typeface="Inter"/>
              <a:ea typeface="Inter"/>
              <a:cs typeface="Inter"/>
              <a:sym typeface="Inter"/>
            </a:endParaRPr>
          </a:p>
          <a:p>
            <a:pPr indent="-342900" lvl="0" marL="457200" rtl="0" algn="l">
              <a:spcBef>
                <a:spcPts val="1000"/>
              </a:spcBef>
              <a:spcAft>
                <a:spcPts val="0"/>
              </a:spcAft>
              <a:buClr>
                <a:schemeClr val="lt1"/>
              </a:buClr>
              <a:buSzPts val="1800"/>
              <a:buFont typeface="Inter"/>
              <a:buChar char="●"/>
            </a:pPr>
            <a:r>
              <a:rPr i="1" lang="en" sz="1800">
                <a:solidFill>
                  <a:schemeClr val="lt1"/>
                </a:solidFill>
                <a:latin typeface="Inter"/>
                <a:ea typeface="Inter"/>
                <a:cs typeface="Inter"/>
                <a:sym typeface="Inter"/>
              </a:rPr>
              <a:t>Ranking</a:t>
            </a:r>
            <a:r>
              <a:rPr lang="en" sz="1800">
                <a:solidFill>
                  <a:schemeClr val="lt1"/>
                </a:solidFill>
                <a:latin typeface="Inter"/>
                <a:ea typeface="Inter"/>
                <a:cs typeface="Inter"/>
                <a:sym typeface="Inter"/>
              </a:rPr>
              <a:t>: Um array que aponta para o snapshot na memória. MRU ocupa a posição #0 e LRU a última posição</a:t>
            </a:r>
            <a:endParaRPr sz="1800">
              <a:solidFill>
                <a:schemeClr val="lt1"/>
              </a:solidFill>
              <a:latin typeface="Inter"/>
              <a:ea typeface="Inter"/>
              <a:cs typeface="Inter"/>
              <a:sym typeface="Inter"/>
            </a:endParaRPr>
          </a:p>
          <a:p>
            <a:pPr indent="-342900" lvl="0" marL="457200" rtl="0" algn="l">
              <a:spcBef>
                <a:spcPts val="1000"/>
              </a:spcBef>
              <a:spcAft>
                <a:spcPts val="0"/>
              </a:spcAft>
              <a:buClr>
                <a:schemeClr val="lt1"/>
              </a:buClr>
              <a:buSzPts val="1800"/>
              <a:buFont typeface="Inter"/>
              <a:buChar char="●"/>
            </a:pPr>
            <a:r>
              <a:rPr lang="en" sz="1800">
                <a:solidFill>
                  <a:schemeClr val="lt1"/>
                </a:solidFill>
                <a:latin typeface="Inter"/>
                <a:ea typeface="Inter"/>
                <a:cs typeface="Inter"/>
                <a:sym typeface="Inter"/>
              </a:rPr>
              <a:t>Cada posição na cache tem seu próprio CUDA </a:t>
            </a:r>
            <a:r>
              <a:rPr i="1" lang="en" sz="1800">
                <a:solidFill>
                  <a:schemeClr val="lt1"/>
                </a:solidFill>
                <a:latin typeface="Inter"/>
                <a:ea typeface="Inter"/>
                <a:cs typeface="Inter"/>
                <a:sym typeface="Inter"/>
              </a:rPr>
              <a:t>stream</a:t>
            </a:r>
            <a:endParaRPr i="1" sz="1800">
              <a:solidFill>
                <a:schemeClr val="lt1"/>
              </a:solidFill>
              <a:latin typeface="Inter"/>
              <a:ea typeface="Inter"/>
              <a:cs typeface="Inter"/>
              <a:sym typeface="Inter"/>
            </a:endParaRPr>
          </a:p>
          <a:p>
            <a:pPr indent="-342900" lvl="0" marL="457200" rtl="0" algn="l">
              <a:spcBef>
                <a:spcPts val="1000"/>
              </a:spcBef>
              <a:spcAft>
                <a:spcPts val="1000"/>
              </a:spcAft>
              <a:buClr>
                <a:schemeClr val="lt1"/>
              </a:buClr>
              <a:buSzPts val="1800"/>
              <a:buFont typeface="Inter"/>
              <a:buChar char="●"/>
            </a:pPr>
            <a:r>
              <a:rPr lang="en" sz="1800">
                <a:solidFill>
                  <a:schemeClr val="lt1"/>
                </a:solidFill>
                <a:latin typeface="Inter"/>
                <a:ea typeface="Inter"/>
                <a:cs typeface="Inter"/>
                <a:sym typeface="Inter"/>
              </a:rPr>
              <a:t>Tamanho Cache configurável (mínimo 2)</a:t>
            </a:r>
            <a:endParaRPr sz="1800">
              <a:solidFill>
                <a:schemeClr val="lt1"/>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8"/>
          <p:cNvPicPr preferRelativeResize="0"/>
          <p:nvPr/>
        </p:nvPicPr>
        <p:blipFill>
          <a:blip r:embed="rId3">
            <a:alphaModFix/>
          </a:blip>
          <a:stretch>
            <a:fillRect/>
          </a:stretch>
        </p:blipFill>
        <p:spPr>
          <a:xfrm>
            <a:off x="1077750" y="686625"/>
            <a:ext cx="2251275" cy="4380672"/>
          </a:xfrm>
          <a:prstGeom prst="rect">
            <a:avLst/>
          </a:prstGeom>
          <a:noFill/>
          <a:ln>
            <a:noFill/>
          </a:ln>
        </p:spPr>
      </p:pic>
      <p:sp>
        <p:nvSpPr>
          <p:cNvPr id="334" name="Google Shape;334;p38"/>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Cache Miss (c/ Cache 2 Posições)</a:t>
            </a:r>
            <a:endParaRPr/>
          </a:p>
        </p:txBody>
      </p:sp>
      <p:sp>
        <p:nvSpPr>
          <p:cNvPr id="335" name="Google Shape;335;p38"/>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Custo do cache miss</a:t>
            </a:r>
            <a:endParaRPr/>
          </a:p>
        </p:txBody>
      </p:sp>
      <p:sp>
        <p:nvSpPr>
          <p:cNvPr id="341" name="Google Shape;341;p39"/>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42" name="Google Shape;342;p39"/>
          <p:cNvPicPr preferRelativeResize="0"/>
          <p:nvPr/>
        </p:nvPicPr>
        <p:blipFill rotWithShape="1">
          <a:blip r:embed="rId3">
            <a:alphaModFix/>
          </a:blip>
          <a:srcRect b="11605" l="649" r="895" t="8188"/>
          <a:stretch/>
        </p:blipFill>
        <p:spPr>
          <a:xfrm>
            <a:off x="1178825" y="1414600"/>
            <a:ext cx="7214501" cy="811400"/>
          </a:xfrm>
          <a:prstGeom prst="rect">
            <a:avLst/>
          </a:prstGeom>
          <a:noFill/>
          <a:ln>
            <a:noFill/>
          </a:ln>
        </p:spPr>
      </p:pic>
      <p:sp>
        <p:nvSpPr>
          <p:cNvPr id="343" name="Google Shape;343;p39"/>
          <p:cNvSpPr txBox="1"/>
          <p:nvPr/>
        </p:nvSpPr>
        <p:spPr>
          <a:xfrm>
            <a:off x="16200" y="1303200"/>
            <a:ext cx="117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600">
              <a:solidFill>
                <a:schemeClr val="lt1"/>
              </a:solidFill>
              <a:latin typeface="Roboto Slab"/>
              <a:ea typeface="Roboto Slab"/>
              <a:cs typeface="Roboto Slab"/>
              <a:sym typeface="Roboto Slab"/>
            </a:endParaRPr>
          </a:p>
        </p:txBody>
      </p:sp>
      <p:cxnSp>
        <p:nvCxnSpPr>
          <p:cNvPr id="344" name="Google Shape;344;p39"/>
          <p:cNvCxnSpPr/>
          <p:nvPr/>
        </p:nvCxnSpPr>
        <p:spPr>
          <a:xfrm rot="10800000">
            <a:off x="8352300" y="1152850"/>
            <a:ext cx="3300" cy="3996300"/>
          </a:xfrm>
          <a:prstGeom prst="straightConnector1">
            <a:avLst/>
          </a:prstGeom>
          <a:noFill/>
          <a:ln cap="flat" cmpd="sng" w="38100">
            <a:solidFill>
              <a:srgbClr val="FF5555"/>
            </a:solidFill>
            <a:prstDash val="dot"/>
            <a:round/>
            <a:headEnd len="med" w="med" type="none"/>
            <a:tailEnd len="med" w="med" type="none"/>
          </a:ln>
        </p:spPr>
      </p:cxnSp>
      <p:sp>
        <p:nvSpPr>
          <p:cNvPr id="345" name="Google Shape;345;p39"/>
          <p:cNvSpPr/>
          <p:nvPr/>
        </p:nvSpPr>
        <p:spPr>
          <a:xfrm>
            <a:off x="7791300" y="814250"/>
            <a:ext cx="1122300" cy="464400"/>
          </a:xfrm>
          <a:prstGeom prst="roundRect">
            <a:avLst>
              <a:gd fmla="val 16667" name="adj"/>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Inter"/>
                <a:ea typeface="Inter"/>
                <a:cs typeface="Inter"/>
                <a:sym typeface="Inter"/>
              </a:rPr>
              <a:t>Fim</a:t>
            </a:r>
            <a:endParaRPr>
              <a:solidFill>
                <a:schemeClr val="accent1"/>
              </a:solidFill>
              <a:latin typeface="Inter"/>
              <a:ea typeface="Inter"/>
              <a:cs typeface="Inter"/>
              <a:sym typeface="Inter"/>
            </a:endParaRPr>
          </a:p>
        </p:txBody>
      </p:sp>
      <p:cxnSp>
        <p:nvCxnSpPr>
          <p:cNvPr id="346" name="Google Shape;346;p39"/>
          <p:cNvCxnSpPr/>
          <p:nvPr/>
        </p:nvCxnSpPr>
        <p:spPr>
          <a:xfrm rot="10800000">
            <a:off x="1194900" y="1039050"/>
            <a:ext cx="0" cy="3866700"/>
          </a:xfrm>
          <a:prstGeom prst="straightConnector1">
            <a:avLst/>
          </a:prstGeom>
          <a:noFill/>
          <a:ln cap="flat" cmpd="sng" w="38100">
            <a:solidFill>
              <a:srgbClr val="FF5555"/>
            </a:solidFill>
            <a:prstDash val="dot"/>
            <a:round/>
            <a:headEnd len="med" w="med" type="none"/>
            <a:tailEnd len="med" w="med" type="none"/>
          </a:ln>
        </p:spPr>
      </p:cxnSp>
      <p:sp>
        <p:nvSpPr>
          <p:cNvPr id="347" name="Google Shape;347;p39"/>
          <p:cNvSpPr/>
          <p:nvPr/>
        </p:nvSpPr>
        <p:spPr>
          <a:xfrm>
            <a:off x="633750" y="838800"/>
            <a:ext cx="1122300" cy="464400"/>
          </a:xfrm>
          <a:prstGeom prst="roundRect">
            <a:avLst>
              <a:gd fmla="val 16667" name="adj"/>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Inter"/>
                <a:ea typeface="Inter"/>
                <a:cs typeface="Inter"/>
                <a:sym typeface="Inter"/>
              </a:rPr>
              <a:t>Começo</a:t>
            </a:r>
            <a:endParaRPr>
              <a:solidFill>
                <a:schemeClr val="accent1"/>
              </a:solidFill>
              <a:latin typeface="Inter"/>
              <a:ea typeface="Inter"/>
              <a:cs typeface="Inter"/>
              <a:sym typeface="Inter"/>
            </a:endParaRPr>
          </a:p>
        </p:txBody>
      </p:sp>
      <p:sp>
        <p:nvSpPr>
          <p:cNvPr id="348" name="Google Shape;348;p39"/>
          <p:cNvSpPr txBox="1"/>
          <p:nvPr/>
        </p:nvSpPr>
        <p:spPr>
          <a:xfrm>
            <a:off x="3872875" y="1515300"/>
            <a:ext cx="1826400" cy="323100"/>
          </a:xfrm>
          <a:prstGeom prst="rect">
            <a:avLst/>
          </a:prstGeom>
          <a:solidFill>
            <a:srgbClr val="D5E8D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Consolas"/>
                <a:ea typeface="Consolas"/>
                <a:cs typeface="Consolas"/>
                <a:sym typeface="Consolas"/>
              </a:rPr>
              <a:t>RESTORE (MISS)</a:t>
            </a:r>
            <a:endParaRPr b="1" sz="900">
              <a:solidFill>
                <a:schemeClr val="lt1"/>
              </a:solidFill>
              <a:latin typeface="Consolas"/>
              <a:ea typeface="Consolas"/>
              <a:cs typeface="Consolas"/>
              <a:sym typeface="Consolas"/>
            </a:endParaRPr>
          </a:p>
        </p:txBody>
      </p:sp>
      <p:sp>
        <p:nvSpPr>
          <p:cNvPr id="349" name="Google Shape;349;p39"/>
          <p:cNvSpPr txBox="1"/>
          <p:nvPr/>
        </p:nvSpPr>
        <p:spPr>
          <a:xfrm>
            <a:off x="4286500" y="1152850"/>
            <a:ext cx="11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(400 MB)</a:t>
            </a:r>
            <a:endParaRPr>
              <a:solidFill>
                <a:schemeClr val="lt1"/>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0"/>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Benefício do Prefetch</a:t>
            </a:r>
            <a:endParaRPr/>
          </a:p>
        </p:txBody>
      </p:sp>
      <p:sp>
        <p:nvSpPr>
          <p:cNvPr id="355" name="Google Shape;355;p40"/>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6" name="Google Shape;356;p40"/>
          <p:cNvPicPr preferRelativeResize="0"/>
          <p:nvPr/>
        </p:nvPicPr>
        <p:blipFill rotWithShape="1">
          <a:blip r:embed="rId3">
            <a:alphaModFix/>
          </a:blip>
          <a:srcRect b="7213" l="13604" r="1260" t="3944"/>
          <a:stretch/>
        </p:blipFill>
        <p:spPr>
          <a:xfrm>
            <a:off x="976450" y="2851500"/>
            <a:ext cx="5545250" cy="1518300"/>
          </a:xfrm>
          <a:prstGeom prst="rect">
            <a:avLst/>
          </a:prstGeom>
          <a:noFill/>
          <a:ln>
            <a:noFill/>
          </a:ln>
        </p:spPr>
      </p:pic>
      <p:pic>
        <p:nvPicPr>
          <p:cNvPr id="357" name="Google Shape;357;p40"/>
          <p:cNvPicPr preferRelativeResize="0"/>
          <p:nvPr/>
        </p:nvPicPr>
        <p:blipFill rotWithShape="1">
          <a:blip r:embed="rId4">
            <a:alphaModFix/>
          </a:blip>
          <a:srcRect b="11605" l="649" r="895" t="8188"/>
          <a:stretch/>
        </p:blipFill>
        <p:spPr>
          <a:xfrm>
            <a:off x="1178825" y="1414600"/>
            <a:ext cx="7214501" cy="811400"/>
          </a:xfrm>
          <a:prstGeom prst="rect">
            <a:avLst/>
          </a:prstGeom>
          <a:noFill/>
          <a:ln>
            <a:noFill/>
          </a:ln>
        </p:spPr>
      </p:pic>
      <p:cxnSp>
        <p:nvCxnSpPr>
          <p:cNvPr id="358" name="Google Shape;358;p40"/>
          <p:cNvCxnSpPr/>
          <p:nvPr/>
        </p:nvCxnSpPr>
        <p:spPr>
          <a:xfrm flipH="1" rot="10800000">
            <a:off x="6516600" y="1028650"/>
            <a:ext cx="5100" cy="4120500"/>
          </a:xfrm>
          <a:prstGeom prst="straightConnector1">
            <a:avLst/>
          </a:prstGeom>
          <a:noFill/>
          <a:ln cap="flat" cmpd="sng" w="38100">
            <a:solidFill>
              <a:srgbClr val="FF5555"/>
            </a:solidFill>
            <a:prstDash val="dot"/>
            <a:round/>
            <a:headEnd len="med" w="med" type="none"/>
            <a:tailEnd len="med" w="med" type="none"/>
          </a:ln>
        </p:spPr>
      </p:cxnSp>
      <p:sp>
        <p:nvSpPr>
          <p:cNvPr id="359" name="Google Shape;359;p40"/>
          <p:cNvSpPr txBox="1"/>
          <p:nvPr/>
        </p:nvSpPr>
        <p:spPr>
          <a:xfrm>
            <a:off x="16200" y="1303200"/>
            <a:ext cx="1178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Roboto Slab"/>
                <a:ea typeface="Roboto Slab"/>
                <a:cs typeface="Roboto Slab"/>
                <a:sym typeface="Roboto Slab"/>
              </a:rPr>
              <a:t>Sem </a:t>
            </a:r>
            <a:endParaRPr b="1" sz="1600">
              <a:solidFill>
                <a:schemeClr val="lt1"/>
              </a:solidFill>
              <a:latin typeface="Roboto Slab"/>
              <a:ea typeface="Roboto Slab"/>
              <a:cs typeface="Roboto Slab"/>
              <a:sym typeface="Roboto Slab"/>
            </a:endParaRPr>
          </a:p>
          <a:p>
            <a:pPr indent="0" lvl="0" marL="0" rtl="0" algn="l">
              <a:spcBef>
                <a:spcPts val="0"/>
              </a:spcBef>
              <a:spcAft>
                <a:spcPts val="0"/>
              </a:spcAft>
              <a:buNone/>
            </a:pPr>
            <a:r>
              <a:rPr b="1" lang="en" sz="1600">
                <a:solidFill>
                  <a:schemeClr val="lt1"/>
                </a:solidFill>
                <a:latin typeface="Roboto Slab"/>
                <a:ea typeface="Roboto Slab"/>
                <a:cs typeface="Roboto Slab"/>
                <a:sym typeface="Roboto Slab"/>
              </a:rPr>
              <a:t>Prefetch</a:t>
            </a:r>
            <a:endParaRPr b="1" sz="1600">
              <a:solidFill>
                <a:schemeClr val="lt1"/>
              </a:solidFill>
              <a:latin typeface="Roboto Slab"/>
              <a:ea typeface="Roboto Slab"/>
              <a:cs typeface="Roboto Slab"/>
              <a:sym typeface="Roboto Slab"/>
            </a:endParaRPr>
          </a:p>
          <a:p>
            <a:pPr indent="0" lvl="0" marL="0" rtl="0" algn="l">
              <a:spcBef>
                <a:spcPts val="0"/>
              </a:spcBef>
              <a:spcAft>
                <a:spcPts val="0"/>
              </a:spcAft>
              <a:buNone/>
            </a:pPr>
            <a:r>
              <a:rPr b="1" lang="en" sz="1600">
                <a:solidFill>
                  <a:schemeClr val="lt1"/>
                </a:solidFill>
                <a:latin typeface="Roboto Slab"/>
                <a:ea typeface="Roboto Slab"/>
                <a:cs typeface="Roboto Slab"/>
                <a:sym typeface="Roboto Slab"/>
              </a:rPr>
              <a:t>(Baseline)</a:t>
            </a:r>
            <a:endParaRPr b="1" sz="1600">
              <a:solidFill>
                <a:schemeClr val="lt1"/>
              </a:solidFill>
              <a:latin typeface="Roboto Slab"/>
              <a:ea typeface="Roboto Slab"/>
              <a:cs typeface="Roboto Slab"/>
              <a:sym typeface="Roboto Slab"/>
            </a:endParaRPr>
          </a:p>
        </p:txBody>
      </p:sp>
      <p:cxnSp>
        <p:nvCxnSpPr>
          <p:cNvPr id="360" name="Google Shape;360;p40"/>
          <p:cNvCxnSpPr/>
          <p:nvPr/>
        </p:nvCxnSpPr>
        <p:spPr>
          <a:xfrm flipH="1">
            <a:off x="3046150" y="4423000"/>
            <a:ext cx="499800" cy="330000"/>
          </a:xfrm>
          <a:prstGeom prst="straightConnector1">
            <a:avLst/>
          </a:prstGeom>
          <a:noFill/>
          <a:ln cap="flat" cmpd="sng" w="28575">
            <a:solidFill>
              <a:srgbClr val="FF5555"/>
            </a:solidFill>
            <a:prstDash val="solid"/>
            <a:round/>
            <a:headEnd len="med" w="med" type="none"/>
            <a:tailEnd len="med" w="med" type="triangle"/>
          </a:ln>
        </p:spPr>
      </p:cxnSp>
      <p:sp>
        <p:nvSpPr>
          <p:cNvPr id="361" name="Google Shape;361;p40"/>
          <p:cNvSpPr txBox="1"/>
          <p:nvPr/>
        </p:nvSpPr>
        <p:spPr>
          <a:xfrm>
            <a:off x="2027600" y="4681800"/>
            <a:ext cx="1763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accent1"/>
                </a:solidFill>
                <a:latin typeface="Inter"/>
                <a:ea typeface="Inter"/>
                <a:cs typeface="Inter"/>
                <a:sym typeface="Inter"/>
              </a:rPr>
              <a:t>Late Prefetch</a:t>
            </a:r>
            <a:endParaRPr i="1" sz="1800">
              <a:solidFill>
                <a:schemeClr val="accent1"/>
              </a:solidFill>
              <a:latin typeface="Inter"/>
              <a:ea typeface="Inter"/>
              <a:cs typeface="Inter"/>
              <a:sym typeface="Inter"/>
            </a:endParaRPr>
          </a:p>
        </p:txBody>
      </p:sp>
      <p:sp>
        <p:nvSpPr>
          <p:cNvPr id="362" name="Google Shape;362;p40"/>
          <p:cNvSpPr/>
          <p:nvPr/>
        </p:nvSpPr>
        <p:spPr>
          <a:xfrm rot="-5400000">
            <a:off x="7297800" y="3779700"/>
            <a:ext cx="282900" cy="1826400"/>
          </a:xfrm>
          <a:prstGeom prst="leftBrace">
            <a:avLst>
              <a:gd fmla="val 50000" name="adj1"/>
              <a:gd fmla="val 5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cxnSp>
        <p:nvCxnSpPr>
          <p:cNvPr id="363" name="Google Shape;363;p40"/>
          <p:cNvCxnSpPr/>
          <p:nvPr/>
        </p:nvCxnSpPr>
        <p:spPr>
          <a:xfrm rot="10800000">
            <a:off x="8352300" y="1152850"/>
            <a:ext cx="3300" cy="3996300"/>
          </a:xfrm>
          <a:prstGeom prst="straightConnector1">
            <a:avLst/>
          </a:prstGeom>
          <a:noFill/>
          <a:ln cap="flat" cmpd="sng" w="38100">
            <a:solidFill>
              <a:srgbClr val="FF5555"/>
            </a:solidFill>
            <a:prstDash val="dot"/>
            <a:round/>
            <a:headEnd len="med" w="med" type="none"/>
            <a:tailEnd len="med" w="med" type="none"/>
          </a:ln>
        </p:spPr>
      </p:cxnSp>
      <p:sp>
        <p:nvSpPr>
          <p:cNvPr id="364" name="Google Shape;364;p40"/>
          <p:cNvSpPr txBox="1"/>
          <p:nvPr/>
        </p:nvSpPr>
        <p:spPr>
          <a:xfrm>
            <a:off x="0" y="3272113"/>
            <a:ext cx="11787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Roboto Slab"/>
                <a:ea typeface="Roboto Slab"/>
                <a:cs typeface="Roboto Slab"/>
                <a:sym typeface="Roboto Slab"/>
              </a:rPr>
              <a:t>Com</a:t>
            </a:r>
            <a:endParaRPr b="1" sz="1600">
              <a:solidFill>
                <a:schemeClr val="lt1"/>
              </a:solidFill>
              <a:latin typeface="Roboto Slab"/>
              <a:ea typeface="Roboto Slab"/>
              <a:cs typeface="Roboto Slab"/>
              <a:sym typeface="Roboto Slab"/>
            </a:endParaRPr>
          </a:p>
          <a:p>
            <a:pPr indent="0" lvl="0" marL="0" rtl="0" algn="l">
              <a:spcBef>
                <a:spcPts val="0"/>
              </a:spcBef>
              <a:spcAft>
                <a:spcPts val="0"/>
              </a:spcAft>
              <a:buNone/>
            </a:pPr>
            <a:r>
              <a:rPr b="1" lang="en" sz="1600">
                <a:solidFill>
                  <a:schemeClr val="lt1"/>
                </a:solidFill>
                <a:latin typeface="Roboto Slab"/>
                <a:ea typeface="Roboto Slab"/>
                <a:cs typeface="Roboto Slab"/>
                <a:sym typeface="Roboto Slab"/>
              </a:rPr>
              <a:t>Prefetch</a:t>
            </a:r>
            <a:endParaRPr b="1" sz="1600">
              <a:solidFill>
                <a:schemeClr val="lt1"/>
              </a:solidFill>
              <a:latin typeface="Roboto Slab"/>
              <a:ea typeface="Roboto Slab"/>
              <a:cs typeface="Roboto Slab"/>
              <a:sym typeface="Roboto Slab"/>
            </a:endParaRPr>
          </a:p>
        </p:txBody>
      </p:sp>
      <p:sp>
        <p:nvSpPr>
          <p:cNvPr id="365" name="Google Shape;365;p40"/>
          <p:cNvSpPr/>
          <p:nvPr/>
        </p:nvSpPr>
        <p:spPr>
          <a:xfrm>
            <a:off x="1069700" y="2851500"/>
            <a:ext cx="3621300" cy="282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366" name="Google Shape;366;p40"/>
          <p:cNvSpPr/>
          <p:nvPr/>
        </p:nvSpPr>
        <p:spPr>
          <a:xfrm>
            <a:off x="5960575" y="814250"/>
            <a:ext cx="1122300" cy="464400"/>
          </a:xfrm>
          <a:prstGeom prst="roundRect">
            <a:avLst>
              <a:gd fmla="val 16667" name="adj"/>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Inter"/>
                <a:ea typeface="Inter"/>
                <a:cs typeface="Inter"/>
                <a:sym typeface="Inter"/>
              </a:rPr>
              <a:t>Fim Com</a:t>
            </a:r>
            <a:endParaRPr>
              <a:solidFill>
                <a:schemeClr val="accent1"/>
              </a:solidFill>
              <a:latin typeface="Inter"/>
              <a:ea typeface="Inter"/>
              <a:cs typeface="Inter"/>
              <a:sym typeface="Inter"/>
            </a:endParaRPr>
          </a:p>
          <a:p>
            <a:pPr indent="0" lvl="0" marL="0" rtl="0" algn="ctr">
              <a:spcBef>
                <a:spcPts val="0"/>
              </a:spcBef>
              <a:spcAft>
                <a:spcPts val="0"/>
              </a:spcAft>
              <a:buNone/>
            </a:pPr>
            <a:r>
              <a:rPr lang="en">
                <a:solidFill>
                  <a:schemeClr val="accent1"/>
                </a:solidFill>
                <a:latin typeface="Inter"/>
                <a:ea typeface="Inter"/>
                <a:cs typeface="Inter"/>
                <a:sym typeface="Inter"/>
              </a:rPr>
              <a:t>Prefetch</a:t>
            </a:r>
            <a:endParaRPr>
              <a:solidFill>
                <a:schemeClr val="accent1"/>
              </a:solidFill>
              <a:latin typeface="Inter"/>
              <a:ea typeface="Inter"/>
              <a:cs typeface="Inter"/>
              <a:sym typeface="Inter"/>
            </a:endParaRPr>
          </a:p>
        </p:txBody>
      </p:sp>
      <p:sp>
        <p:nvSpPr>
          <p:cNvPr id="367" name="Google Shape;367;p40"/>
          <p:cNvSpPr/>
          <p:nvPr/>
        </p:nvSpPr>
        <p:spPr>
          <a:xfrm>
            <a:off x="7791300" y="814250"/>
            <a:ext cx="1122300" cy="464400"/>
          </a:xfrm>
          <a:prstGeom prst="roundRect">
            <a:avLst>
              <a:gd fmla="val 16667" name="adj"/>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Inter"/>
                <a:ea typeface="Inter"/>
                <a:cs typeface="Inter"/>
                <a:sym typeface="Inter"/>
              </a:rPr>
              <a:t>Fim Sem Prefetch</a:t>
            </a:r>
            <a:endParaRPr>
              <a:solidFill>
                <a:schemeClr val="accent1"/>
              </a:solidFill>
              <a:latin typeface="Inter"/>
              <a:ea typeface="Inter"/>
              <a:cs typeface="Inter"/>
              <a:sym typeface="Inter"/>
            </a:endParaRPr>
          </a:p>
        </p:txBody>
      </p:sp>
      <p:sp>
        <p:nvSpPr>
          <p:cNvPr id="368" name="Google Shape;368;p40"/>
          <p:cNvSpPr txBox="1"/>
          <p:nvPr/>
        </p:nvSpPr>
        <p:spPr>
          <a:xfrm>
            <a:off x="7020300" y="4753000"/>
            <a:ext cx="935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Ganho</a:t>
            </a:r>
            <a:endParaRPr sz="1800">
              <a:solidFill>
                <a:schemeClr val="accent1"/>
              </a:solidFill>
              <a:latin typeface="Inter"/>
              <a:ea typeface="Inter"/>
              <a:cs typeface="Inter"/>
              <a:sym typeface="Inter"/>
            </a:endParaRPr>
          </a:p>
        </p:txBody>
      </p:sp>
      <p:cxnSp>
        <p:nvCxnSpPr>
          <p:cNvPr id="369" name="Google Shape;369;p40"/>
          <p:cNvCxnSpPr/>
          <p:nvPr/>
        </p:nvCxnSpPr>
        <p:spPr>
          <a:xfrm rot="10800000">
            <a:off x="1194900" y="1039050"/>
            <a:ext cx="0" cy="3866700"/>
          </a:xfrm>
          <a:prstGeom prst="straightConnector1">
            <a:avLst/>
          </a:prstGeom>
          <a:noFill/>
          <a:ln cap="flat" cmpd="sng" w="38100">
            <a:solidFill>
              <a:srgbClr val="FF5555"/>
            </a:solidFill>
            <a:prstDash val="dot"/>
            <a:round/>
            <a:headEnd len="med" w="med" type="none"/>
            <a:tailEnd len="med" w="med" type="none"/>
          </a:ln>
        </p:spPr>
      </p:cxnSp>
      <p:sp>
        <p:nvSpPr>
          <p:cNvPr id="370" name="Google Shape;370;p40"/>
          <p:cNvSpPr/>
          <p:nvPr/>
        </p:nvSpPr>
        <p:spPr>
          <a:xfrm>
            <a:off x="633750" y="838800"/>
            <a:ext cx="1122300" cy="464400"/>
          </a:xfrm>
          <a:prstGeom prst="roundRect">
            <a:avLst>
              <a:gd fmla="val 16667" name="adj"/>
            </a:avLst>
          </a:pr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Inter"/>
                <a:ea typeface="Inter"/>
                <a:cs typeface="Inter"/>
                <a:sym typeface="Inter"/>
              </a:rPr>
              <a:t>Começo</a:t>
            </a:r>
            <a:endParaRPr>
              <a:solidFill>
                <a:schemeClr val="accent1"/>
              </a:solidFill>
              <a:latin typeface="Inter"/>
              <a:ea typeface="Inter"/>
              <a:cs typeface="Inter"/>
              <a:sym typeface="Inter"/>
            </a:endParaRPr>
          </a:p>
        </p:txBody>
      </p:sp>
      <p:cxnSp>
        <p:nvCxnSpPr>
          <p:cNvPr id="371" name="Google Shape;371;p40"/>
          <p:cNvCxnSpPr/>
          <p:nvPr/>
        </p:nvCxnSpPr>
        <p:spPr>
          <a:xfrm flipH="1" rot="10800000">
            <a:off x="-30300" y="2675400"/>
            <a:ext cx="9204600" cy="9300"/>
          </a:xfrm>
          <a:prstGeom prst="straightConnector1">
            <a:avLst/>
          </a:prstGeom>
          <a:noFill/>
          <a:ln cap="flat" cmpd="sng" w="19050">
            <a:solidFill>
              <a:schemeClr val="lt1"/>
            </a:solidFill>
            <a:prstDash val="solid"/>
            <a:round/>
            <a:headEnd len="med" w="med" type="none"/>
            <a:tailEnd len="med" w="med" type="none"/>
          </a:ln>
        </p:spPr>
      </p:cxnSp>
      <p:sp>
        <p:nvSpPr>
          <p:cNvPr id="372" name="Google Shape;372;p40"/>
          <p:cNvSpPr txBox="1"/>
          <p:nvPr/>
        </p:nvSpPr>
        <p:spPr>
          <a:xfrm>
            <a:off x="3872875" y="1515300"/>
            <a:ext cx="1826400" cy="323100"/>
          </a:xfrm>
          <a:prstGeom prst="rect">
            <a:avLst/>
          </a:prstGeom>
          <a:solidFill>
            <a:srgbClr val="D5E8D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chemeClr val="lt1"/>
                </a:solidFill>
                <a:latin typeface="Consolas"/>
                <a:ea typeface="Consolas"/>
                <a:cs typeface="Consolas"/>
                <a:sym typeface="Consolas"/>
              </a:rPr>
              <a:t>RESTORE (MISS)</a:t>
            </a:r>
            <a:endParaRPr b="1" sz="900">
              <a:solidFill>
                <a:schemeClr val="lt1"/>
              </a:solidFill>
              <a:latin typeface="Consolas"/>
              <a:ea typeface="Consolas"/>
              <a:cs typeface="Consolas"/>
              <a:sym typeface="Consolas"/>
            </a:endParaRPr>
          </a:p>
        </p:txBody>
      </p:sp>
      <p:sp>
        <p:nvSpPr>
          <p:cNvPr id="373" name="Google Shape;373;p40"/>
          <p:cNvSpPr txBox="1"/>
          <p:nvPr/>
        </p:nvSpPr>
        <p:spPr>
          <a:xfrm>
            <a:off x="5209975" y="1838400"/>
            <a:ext cx="11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(400 MB)</a:t>
            </a:r>
            <a:endParaRPr>
              <a:solidFill>
                <a:schemeClr val="lt1"/>
              </a:solidFill>
              <a:latin typeface="Inter"/>
              <a:ea typeface="Inter"/>
              <a:cs typeface="Inter"/>
              <a:sym typeface="Inter"/>
            </a:endParaRPr>
          </a:p>
        </p:txBody>
      </p:sp>
      <p:sp>
        <p:nvSpPr>
          <p:cNvPr id="374" name="Google Shape;374;p40"/>
          <p:cNvSpPr txBox="1"/>
          <p:nvPr/>
        </p:nvSpPr>
        <p:spPr>
          <a:xfrm>
            <a:off x="1706400" y="3759900"/>
            <a:ext cx="11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(400 MB)</a:t>
            </a:r>
            <a:endParaRPr>
              <a:solidFill>
                <a:schemeClr val="lt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1"/>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Mecanismo de </a:t>
            </a:r>
            <a:r>
              <a:rPr i="1" lang="en"/>
              <a:t>Prefetching</a:t>
            </a:r>
            <a:endParaRPr i="1"/>
          </a:p>
        </p:txBody>
      </p:sp>
      <p:sp>
        <p:nvSpPr>
          <p:cNvPr id="380" name="Google Shape;380;p41"/>
          <p:cNvSpPr txBox="1"/>
          <p:nvPr>
            <p:ph idx="1" type="body"/>
          </p:nvPr>
        </p:nvSpPr>
        <p:spPr>
          <a:xfrm>
            <a:off x="320100" y="987450"/>
            <a:ext cx="8638200" cy="384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Aproveita do determinismo das bibliotecas de checkpointing</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Executa o algoritmo de checkpointing em </a:t>
            </a:r>
            <a:r>
              <a:rPr i="1" lang="en">
                <a:solidFill>
                  <a:srgbClr val="000000"/>
                </a:solidFill>
              </a:rPr>
              <a:t>dry-run</a:t>
            </a:r>
            <a:r>
              <a:rPr lang="en">
                <a:solidFill>
                  <a:srgbClr val="000000"/>
                </a:solidFill>
              </a:rPr>
              <a:t> na cache (Prefetch Setup Algorithm) que identifica quando ocorreria um cache miss</a:t>
            </a:r>
            <a:endParaRPr>
              <a:solidFill>
                <a:srgbClr val="000000"/>
              </a:solidFill>
            </a:endParaRPr>
          </a:p>
          <a:p>
            <a:pPr indent="-342900" lvl="0" marL="457200" rtl="0" algn="l">
              <a:spcBef>
                <a:spcPts val="1000"/>
              </a:spcBef>
              <a:spcAft>
                <a:spcPts val="1000"/>
              </a:spcAft>
              <a:buClr>
                <a:srgbClr val="000000"/>
              </a:buClr>
              <a:buSzPts val="1800"/>
              <a:buChar char="●"/>
            </a:pPr>
            <a:r>
              <a:rPr lang="en">
                <a:solidFill>
                  <a:srgbClr val="000000"/>
                </a:solidFill>
              </a:rPr>
              <a:t>Agenda uma ação de </a:t>
            </a:r>
            <a:r>
              <a:rPr i="1" lang="en">
                <a:solidFill>
                  <a:srgbClr val="000000"/>
                </a:solidFill>
              </a:rPr>
              <a:t>prefetch</a:t>
            </a:r>
            <a:r>
              <a:rPr lang="en">
                <a:solidFill>
                  <a:srgbClr val="000000"/>
                </a:solidFill>
              </a:rPr>
              <a:t> do host para a GPU no Prefetch Action Vector (PAV)</a:t>
            </a:r>
            <a:endParaRPr/>
          </a:p>
        </p:txBody>
      </p:sp>
      <p:sp>
        <p:nvSpPr>
          <p:cNvPr id="381" name="Google Shape;381;p41"/>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2"/>
          <p:cNvPicPr preferRelativeResize="0"/>
          <p:nvPr/>
        </p:nvPicPr>
        <p:blipFill>
          <a:blip r:embed="rId3">
            <a:alphaModFix/>
          </a:blip>
          <a:stretch>
            <a:fillRect/>
          </a:stretch>
        </p:blipFill>
        <p:spPr>
          <a:xfrm>
            <a:off x="1077750" y="686625"/>
            <a:ext cx="2251275" cy="4380672"/>
          </a:xfrm>
          <a:prstGeom prst="rect">
            <a:avLst/>
          </a:prstGeom>
          <a:noFill/>
          <a:ln>
            <a:noFill/>
          </a:ln>
        </p:spPr>
      </p:pic>
      <p:sp>
        <p:nvSpPr>
          <p:cNvPr id="387" name="Google Shape;387;p42"/>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Prefetch Setup Algorithm (PSA)</a:t>
            </a:r>
            <a:endParaRPr/>
          </a:p>
        </p:txBody>
      </p:sp>
      <p:sp>
        <p:nvSpPr>
          <p:cNvPr id="388" name="Google Shape;388;p42"/>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89" name="Google Shape;389;p42"/>
          <p:cNvGrpSpPr/>
          <p:nvPr/>
        </p:nvGrpSpPr>
        <p:grpSpPr>
          <a:xfrm>
            <a:off x="2958850" y="3334330"/>
            <a:ext cx="6294625" cy="1344197"/>
            <a:chOff x="2958850" y="2825775"/>
            <a:chExt cx="6294625" cy="1852787"/>
          </a:xfrm>
        </p:grpSpPr>
        <p:sp>
          <p:nvSpPr>
            <p:cNvPr id="390" name="Google Shape;390;p42"/>
            <p:cNvSpPr/>
            <p:nvPr/>
          </p:nvSpPr>
          <p:spPr>
            <a:xfrm flipH="1" rot="10800000">
              <a:off x="3254950" y="2825775"/>
              <a:ext cx="558000" cy="1795500"/>
            </a:xfrm>
            <a:prstGeom prst="curvedLeftArrow">
              <a:avLst>
                <a:gd fmla="val 25000" name="adj1"/>
                <a:gd fmla="val 50000" name="adj2"/>
                <a:gd fmla="val 25000" name="adj3"/>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391" name="Google Shape;391;p42"/>
            <p:cNvSpPr/>
            <p:nvPr/>
          </p:nvSpPr>
          <p:spPr>
            <a:xfrm>
              <a:off x="2958850" y="4306262"/>
              <a:ext cx="253200" cy="372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392" name="Google Shape;392;p42"/>
            <p:cNvSpPr txBox="1"/>
            <p:nvPr/>
          </p:nvSpPr>
          <p:spPr>
            <a:xfrm>
              <a:off x="3922175" y="2911175"/>
              <a:ext cx="5331300" cy="101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Inter"/>
                <a:ea typeface="Inter"/>
                <a:cs typeface="Inter"/>
                <a:sym typeface="Inter"/>
              </a:endParaRPr>
            </a:p>
            <a:p>
              <a:pPr indent="0" lvl="0" marL="0" rtl="0" algn="l">
                <a:spcBef>
                  <a:spcPts val="0"/>
                </a:spcBef>
                <a:spcAft>
                  <a:spcPts val="0"/>
                </a:spcAft>
                <a:buNone/>
              </a:pPr>
              <a:r>
                <a:rPr lang="en" sz="1800">
                  <a:solidFill>
                    <a:schemeClr val="lt1"/>
                  </a:solidFill>
                  <a:latin typeface="Inter"/>
                  <a:ea typeface="Inter"/>
                  <a:cs typeface="Inter"/>
                  <a:sym typeface="Inter"/>
                </a:rPr>
                <a:t>Candidato para Prefetch: Iteração (5)</a:t>
              </a:r>
              <a:endParaRPr sz="1800">
                <a:solidFill>
                  <a:schemeClr val="lt1"/>
                </a:solidFill>
                <a:latin typeface="Inter"/>
                <a:ea typeface="Inter"/>
                <a:cs typeface="Inter"/>
                <a:sym typeface="Inter"/>
              </a:endParaRPr>
            </a:p>
          </p:txBody>
        </p:sp>
      </p:grpSp>
      <p:sp>
        <p:nvSpPr>
          <p:cNvPr id="393" name="Google Shape;393;p42"/>
          <p:cNvSpPr txBox="1"/>
          <p:nvPr/>
        </p:nvSpPr>
        <p:spPr>
          <a:xfrm>
            <a:off x="3922175" y="2311300"/>
            <a:ext cx="5123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Olhando para essa execução, o checkpoint (D) (LRU) está “morto” desde a iteração (5)</a:t>
            </a:r>
            <a:endParaRPr sz="1800">
              <a:solidFill>
                <a:schemeClr val="lt1"/>
              </a:solidFill>
              <a:latin typeface="Inter"/>
              <a:ea typeface="Inter"/>
              <a:cs typeface="Inter"/>
              <a:sym typeface="Inter"/>
            </a:endParaRPr>
          </a:p>
        </p:txBody>
      </p:sp>
      <p:pic>
        <p:nvPicPr>
          <p:cNvPr id="394" name="Google Shape;394;p42"/>
          <p:cNvPicPr preferRelativeResize="0"/>
          <p:nvPr/>
        </p:nvPicPr>
        <p:blipFill>
          <a:blip r:embed="rId4">
            <a:alphaModFix/>
          </a:blip>
          <a:stretch>
            <a:fillRect/>
          </a:stretch>
        </p:blipFill>
        <p:spPr>
          <a:xfrm>
            <a:off x="3983525" y="2662175"/>
            <a:ext cx="403300" cy="388025"/>
          </a:xfrm>
          <a:prstGeom prst="rect">
            <a:avLst/>
          </a:prstGeom>
          <a:noFill/>
          <a:ln>
            <a:noFill/>
          </a:ln>
        </p:spPr>
      </p:pic>
      <p:pic>
        <p:nvPicPr>
          <p:cNvPr id="395" name="Google Shape;395;p42" title="pav.png"/>
          <p:cNvPicPr preferRelativeResize="0"/>
          <p:nvPr/>
        </p:nvPicPr>
        <p:blipFill>
          <a:blip r:embed="rId5">
            <a:alphaModFix/>
          </a:blip>
          <a:stretch>
            <a:fillRect/>
          </a:stretch>
        </p:blipFill>
        <p:spPr>
          <a:xfrm>
            <a:off x="3807500" y="4217775"/>
            <a:ext cx="5353050" cy="77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Execução Real</a:t>
            </a:r>
            <a:endParaRPr/>
          </a:p>
        </p:txBody>
      </p:sp>
      <p:sp>
        <p:nvSpPr>
          <p:cNvPr id="401" name="Google Shape;401;p43"/>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02" name="Google Shape;402;p43"/>
          <p:cNvPicPr preferRelativeResize="0"/>
          <p:nvPr/>
        </p:nvPicPr>
        <p:blipFill>
          <a:blip r:embed="rId3">
            <a:alphaModFix/>
          </a:blip>
          <a:stretch>
            <a:fillRect/>
          </a:stretch>
        </p:blipFill>
        <p:spPr>
          <a:xfrm>
            <a:off x="982225" y="678300"/>
            <a:ext cx="2380000" cy="44363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4"/>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Speedup</a:t>
            </a:r>
            <a:endParaRPr/>
          </a:p>
        </p:txBody>
      </p:sp>
      <p:sp>
        <p:nvSpPr>
          <p:cNvPr id="408" name="Google Shape;408;p44"/>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09" name="Google Shape;409;p44"/>
          <p:cNvPicPr preferRelativeResize="0"/>
          <p:nvPr/>
        </p:nvPicPr>
        <p:blipFill>
          <a:blip r:embed="rId3">
            <a:alphaModFix/>
          </a:blip>
          <a:stretch>
            <a:fillRect/>
          </a:stretch>
        </p:blipFill>
        <p:spPr>
          <a:xfrm>
            <a:off x="152400" y="1278213"/>
            <a:ext cx="8839200" cy="30235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5"/>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Time Breakdown</a:t>
            </a:r>
            <a:endParaRPr/>
          </a:p>
        </p:txBody>
      </p:sp>
      <p:sp>
        <p:nvSpPr>
          <p:cNvPr id="415" name="Google Shape;415;p45"/>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16" name="Google Shape;416;p45"/>
          <p:cNvPicPr preferRelativeResize="0"/>
          <p:nvPr/>
        </p:nvPicPr>
        <p:blipFill rotWithShape="1">
          <a:blip r:embed="rId3">
            <a:alphaModFix/>
          </a:blip>
          <a:srcRect b="0" l="0" r="0" t="4843"/>
          <a:stretch/>
        </p:blipFill>
        <p:spPr>
          <a:xfrm>
            <a:off x="975225" y="716750"/>
            <a:ext cx="7193556" cy="442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6"/>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Consumo de Memória</a:t>
            </a:r>
            <a:endParaRPr/>
          </a:p>
        </p:txBody>
      </p:sp>
      <p:sp>
        <p:nvSpPr>
          <p:cNvPr id="422" name="Google Shape;422;p46"/>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23" name="Google Shape;423;p46"/>
          <p:cNvPicPr preferRelativeResize="0"/>
          <p:nvPr/>
        </p:nvPicPr>
        <p:blipFill>
          <a:blip r:embed="rId3">
            <a:alphaModFix/>
          </a:blip>
          <a:stretch>
            <a:fillRect/>
          </a:stretch>
        </p:blipFill>
        <p:spPr>
          <a:xfrm>
            <a:off x="152400" y="1617188"/>
            <a:ext cx="8839200" cy="2345576"/>
          </a:xfrm>
          <a:prstGeom prst="rect">
            <a:avLst/>
          </a:prstGeom>
          <a:noFill/>
          <a:ln>
            <a:noFill/>
          </a:ln>
        </p:spPr>
      </p:pic>
      <p:sp>
        <p:nvSpPr>
          <p:cNvPr id="424" name="Google Shape;424;p46"/>
          <p:cNvSpPr/>
          <p:nvPr/>
        </p:nvSpPr>
        <p:spPr>
          <a:xfrm>
            <a:off x="5261075" y="1741300"/>
            <a:ext cx="2314200" cy="1696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0" y="1722750"/>
            <a:ext cx="9144000" cy="169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Background</a:t>
            </a:r>
            <a:endParaRPr/>
          </a:p>
        </p:txBody>
      </p:sp>
      <p:sp>
        <p:nvSpPr>
          <p:cNvPr id="117" name="Google Shape;117;p20"/>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0" y="1722750"/>
            <a:ext cx="9144000" cy="16980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Aplicando Compressão em Dados de Checkpoint</a:t>
            </a:r>
            <a:endParaRPr/>
          </a:p>
          <a:p>
            <a:pPr indent="0" lvl="0" marL="0" rtl="0" algn="ctr">
              <a:spcBef>
                <a:spcPts val="0"/>
              </a:spcBef>
              <a:spcAft>
                <a:spcPts val="0"/>
              </a:spcAft>
              <a:buNone/>
            </a:pPr>
            <a:r>
              <a:rPr lang="en"/>
              <a:t>RQ2 (SO4, SO5)</a:t>
            </a:r>
            <a:endParaRPr/>
          </a:p>
        </p:txBody>
      </p:sp>
      <p:sp>
        <p:nvSpPr>
          <p:cNvPr id="430" name="Google Shape;430;p47"/>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8"/>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Como compressão pode ajudar?</a:t>
            </a:r>
            <a:endParaRPr/>
          </a:p>
        </p:txBody>
      </p:sp>
      <p:sp>
        <p:nvSpPr>
          <p:cNvPr id="436" name="Google Shape;436;p48"/>
          <p:cNvSpPr txBox="1"/>
          <p:nvPr>
            <p:ph idx="1" type="body"/>
          </p:nvPr>
        </p:nvSpPr>
        <p:spPr>
          <a:xfrm>
            <a:off x="31300" y="1574550"/>
            <a:ext cx="8823900" cy="2732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Dados menores -&gt; menor tráfego de dados na PCI-e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Dados menores -&gt; mais espaço de armazenamento disponível -&gt; mais espaço para armazenar snapshots.</a:t>
            </a:r>
            <a:endParaRPr/>
          </a:p>
          <a:p>
            <a:pPr indent="0" lvl="0" marL="457200" rtl="0" algn="l">
              <a:spcBef>
                <a:spcPts val="1200"/>
              </a:spcBef>
              <a:spcAft>
                <a:spcPts val="0"/>
              </a:spcAft>
              <a:buNone/>
            </a:pPr>
            <a:r>
              <a:t/>
            </a:r>
            <a:endParaRPr sz="100"/>
          </a:p>
          <a:p>
            <a:pPr indent="-317500" lvl="1" marL="914400" rtl="0" algn="l">
              <a:spcBef>
                <a:spcPts val="1200"/>
              </a:spcBef>
              <a:spcAft>
                <a:spcPts val="0"/>
              </a:spcAft>
              <a:buSzPts val="1400"/>
              <a:buChar char="○"/>
            </a:pPr>
            <a:r>
              <a:rPr lang="en"/>
              <a:t>Abordagem testada com Uniform</a:t>
            </a:r>
            <a:endParaRPr/>
          </a:p>
        </p:txBody>
      </p:sp>
      <p:sp>
        <p:nvSpPr>
          <p:cNvPr id="437" name="Google Shape;437;p48"/>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9"/>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Integração</a:t>
            </a:r>
            <a:endParaRPr/>
          </a:p>
        </p:txBody>
      </p:sp>
      <p:sp>
        <p:nvSpPr>
          <p:cNvPr id="443" name="Google Shape;443;p49"/>
          <p:cNvSpPr txBox="1"/>
          <p:nvPr>
            <p:ph idx="1" type="body"/>
          </p:nvPr>
        </p:nvSpPr>
        <p:spPr>
          <a:xfrm>
            <a:off x="320100" y="987950"/>
            <a:ext cx="8823900" cy="1745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Os dados já estão na GPU no momento do SAVE</a:t>
            </a:r>
            <a:endParaRPr/>
          </a:p>
          <a:p>
            <a:pPr indent="-342900" lvl="0" marL="457200" rtl="0" algn="l">
              <a:spcBef>
                <a:spcPts val="0"/>
              </a:spcBef>
              <a:spcAft>
                <a:spcPts val="0"/>
              </a:spcAft>
              <a:buSzPts val="1800"/>
              <a:buChar char="●"/>
            </a:pPr>
            <a:r>
              <a:rPr lang="en"/>
              <a:t>Os dados estarão na GPU na hora do RESTORE</a:t>
            </a:r>
            <a:endParaRPr/>
          </a:p>
          <a:p>
            <a:pPr indent="-342900" lvl="0" marL="457200" rtl="0" algn="l">
              <a:spcBef>
                <a:spcPts val="0"/>
              </a:spcBef>
              <a:spcAft>
                <a:spcPts val="0"/>
              </a:spcAft>
              <a:buSzPts val="1800"/>
              <a:buChar char="●"/>
            </a:pPr>
            <a:r>
              <a:rPr lang="en"/>
              <a:t>GPU é ser usada para comprimir os dados</a:t>
            </a:r>
            <a:endParaRPr/>
          </a:p>
        </p:txBody>
      </p:sp>
      <p:sp>
        <p:nvSpPr>
          <p:cNvPr id="444" name="Google Shape;444;p49"/>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45" name="Google Shape;445;p49"/>
          <p:cNvPicPr preferRelativeResize="0"/>
          <p:nvPr/>
        </p:nvPicPr>
        <p:blipFill>
          <a:blip r:embed="rId3">
            <a:alphaModFix/>
          </a:blip>
          <a:stretch>
            <a:fillRect/>
          </a:stretch>
        </p:blipFill>
        <p:spPr>
          <a:xfrm>
            <a:off x="1094525" y="2199049"/>
            <a:ext cx="7132999" cy="2755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0"/>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Requisitos para funcionar</a:t>
            </a:r>
            <a:endParaRPr/>
          </a:p>
        </p:txBody>
      </p:sp>
      <p:sp>
        <p:nvSpPr>
          <p:cNvPr id="451" name="Google Shape;451;p50"/>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52" name="Google Shape;452;p50"/>
          <p:cNvPicPr preferRelativeResize="0"/>
          <p:nvPr/>
        </p:nvPicPr>
        <p:blipFill>
          <a:blip r:embed="rId3">
            <a:alphaModFix/>
          </a:blip>
          <a:stretch>
            <a:fillRect/>
          </a:stretch>
        </p:blipFill>
        <p:spPr>
          <a:xfrm>
            <a:off x="671500" y="1673338"/>
            <a:ext cx="7800975" cy="809625"/>
          </a:xfrm>
          <a:prstGeom prst="rect">
            <a:avLst/>
          </a:prstGeom>
          <a:noFill/>
          <a:ln>
            <a:noFill/>
          </a:ln>
        </p:spPr>
      </p:pic>
      <p:pic>
        <p:nvPicPr>
          <p:cNvPr id="453" name="Google Shape;453;p50"/>
          <p:cNvPicPr preferRelativeResize="0"/>
          <p:nvPr/>
        </p:nvPicPr>
        <p:blipFill>
          <a:blip r:embed="rId4">
            <a:alphaModFix/>
          </a:blip>
          <a:stretch>
            <a:fillRect/>
          </a:stretch>
        </p:blipFill>
        <p:spPr>
          <a:xfrm>
            <a:off x="2720563" y="2395750"/>
            <a:ext cx="2762250" cy="695325"/>
          </a:xfrm>
          <a:prstGeom prst="rect">
            <a:avLst/>
          </a:prstGeom>
          <a:noFill/>
          <a:ln>
            <a:noFill/>
          </a:ln>
        </p:spPr>
      </p:pic>
      <p:sp>
        <p:nvSpPr>
          <p:cNvPr id="454" name="Google Shape;454;p50"/>
          <p:cNvSpPr txBox="1"/>
          <p:nvPr/>
        </p:nvSpPr>
        <p:spPr>
          <a:xfrm>
            <a:off x="1530863" y="2584125"/>
            <a:ext cx="13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Satisfaça:</a:t>
            </a:r>
            <a:endParaRPr sz="1800">
              <a:solidFill>
                <a:schemeClr val="lt1"/>
              </a:solidFill>
              <a:latin typeface="Inter"/>
              <a:ea typeface="Inter"/>
              <a:cs typeface="Inter"/>
              <a:sym typeface="Inter"/>
            </a:endParaRPr>
          </a:p>
        </p:txBody>
      </p:sp>
      <p:sp>
        <p:nvSpPr>
          <p:cNvPr id="455" name="Google Shape;455;p50"/>
          <p:cNvSpPr txBox="1"/>
          <p:nvPr/>
        </p:nvSpPr>
        <p:spPr>
          <a:xfrm>
            <a:off x="772438" y="1370150"/>
            <a:ext cx="1366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Sendo:</a:t>
            </a:r>
            <a:endParaRPr sz="1800">
              <a:solidFill>
                <a:schemeClr val="lt1"/>
              </a:solidFill>
              <a:latin typeface="Inter"/>
              <a:ea typeface="Inter"/>
              <a:cs typeface="Inter"/>
              <a:sym typeface="Inter"/>
            </a:endParaRPr>
          </a:p>
        </p:txBody>
      </p:sp>
      <p:sp>
        <p:nvSpPr>
          <p:cNvPr id="456" name="Google Shape;456;p50"/>
          <p:cNvSpPr txBox="1"/>
          <p:nvPr/>
        </p:nvSpPr>
        <p:spPr>
          <a:xfrm>
            <a:off x="436375" y="908525"/>
            <a:ext cx="8387400" cy="463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Inter"/>
              <a:buAutoNum type="arabicParenR"/>
            </a:pPr>
            <a:r>
              <a:rPr lang="en" sz="1800">
                <a:solidFill>
                  <a:schemeClr val="lt1"/>
                </a:solidFill>
                <a:latin typeface="Inter"/>
                <a:ea typeface="Inter"/>
                <a:cs typeface="Inter"/>
                <a:sym typeface="Inter"/>
              </a:rPr>
              <a:t>Impacto na performance</a:t>
            </a:r>
            <a:endParaRPr sz="1800">
              <a:solidFill>
                <a:schemeClr val="lt1"/>
              </a:solidFill>
              <a:latin typeface="Inter"/>
              <a:ea typeface="Inter"/>
              <a:cs typeface="Inter"/>
              <a:sym typeface="Inter"/>
            </a:endParaRPr>
          </a:p>
        </p:txBody>
      </p:sp>
      <p:sp>
        <p:nvSpPr>
          <p:cNvPr id="457" name="Google Shape;457;p50"/>
          <p:cNvSpPr txBox="1"/>
          <p:nvPr/>
        </p:nvSpPr>
        <p:spPr>
          <a:xfrm>
            <a:off x="574475" y="3375900"/>
            <a:ext cx="838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2) Impacto na qualidade do resultado</a:t>
            </a:r>
            <a:endParaRPr sz="1800">
              <a:solidFill>
                <a:schemeClr val="lt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1"/>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Quais compressores utilizar?</a:t>
            </a:r>
            <a:endParaRPr/>
          </a:p>
        </p:txBody>
      </p:sp>
      <p:sp>
        <p:nvSpPr>
          <p:cNvPr id="463" name="Google Shape;463;p51"/>
          <p:cNvSpPr txBox="1"/>
          <p:nvPr>
            <p:ph idx="1" type="body"/>
          </p:nvPr>
        </p:nvSpPr>
        <p:spPr>
          <a:xfrm>
            <a:off x="320100" y="987450"/>
            <a:ext cx="8503800" cy="38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-&gt; Implementação para GPU</a:t>
            </a:r>
            <a:endParaRPr/>
          </a:p>
          <a:p>
            <a:pPr indent="0" lvl="0" marL="0" rtl="0" algn="l">
              <a:spcBef>
                <a:spcPts val="1200"/>
              </a:spcBef>
              <a:spcAft>
                <a:spcPts val="0"/>
              </a:spcAft>
              <a:buNone/>
            </a:pPr>
            <a:r>
              <a:rPr lang="en"/>
              <a:t>-&gt; Gratuitos / Open Source</a:t>
            </a:r>
            <a:endParaRPr/>
          </a:p>
          <a:p>
            <a:pPr indent="0" lvl="0" marL="0" rtl="0" algn="l">
              <a:spcBef>
                <a:spcPts val="1200"/>
              </a:spcBef>
              <a:spcAft>
                <a:spcPts val="0"/>
              </a:spcAft>
              <a:buNone/>
            </a:pPr>
            <a:r>
              <a:rPr lang="en"/>
              <a:t>-&gt; Com APIs disponíveis</a:t>
            </a:r>
            <a:endParaRPr/>
          </a:p>
          <a:p>
            <a:pPr indent="0" lvl="0" marL="0" rtl="0" algn="l">
              <a:spcBef>
                <a:spcPts val="1200"/>
              </a:spcBef>
              <a:spcAft>
                <a:spcPts val="1200"/>
              </a:spcAft>
              <a:buNone/>
            </a:pPr>
            <a:r>
              <a:rPr lang="en"/>
              <a:t>-&gt; Bons resultados em trabalhos relacionados</a:t>
            </a:r>
            <a:endParaRPr/>
          </a:p>
        </p:txBody>
      </p:sp>
      <p:sp>
        <p:nvSpPr>
          <p:cNvPr id="464" name="Google Shape;464;p51"/>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Compressores</a:t>
            </a:r>
            <a:endParaRPr/>
          </a:p>
        </p:txBody>
      </p:sp>
      <p:sp>
        <p:nvSpPr>
          <p:cNvPr id="470" name="Google Shape;470;p52"/>
          <p:cNvSpPr txBox="1"/>
          <p:nvPr>
            <p:ph idx="1" type="body"/>
          </p:nvPr>
        </p:nvSpPr>
        <p:spPr>
          <a:xfrm>
            <a:off x="162700" y="923075"/>
            <a:ext cx="2963400" cy="384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latin typeface="Roboto Slab Medium"/>
                <a:ea typeface="Roboto Slab Medium"/>
                <a:cs typeface="Roboto Slab Medium"/>
                <a:sym typeface="Roboto Slab Medium"/>
              </a:rPr>
              <a:t>cuSZp</a:t>
            </a:r>
            <a:endParaRPr sz="2100">
              <a:latin typeface="Roboto Slab Medium"/>
              <a:ea typeface="Roboto Slab Medium"/>
              <a:cs typeface="Roboto Slab Medium"/>
              <a:sym typeface="Roboto Slab Medium"/>
            </a:endParaRPr>
          </a:p>
          <a:p>
            <a:pPr indent="0" lvl="0" marL="0" rtl="0" algn="l">
              <a:spcBef>
                <a:spcPts val="1200"/>
              </a:spcBef>
              <a:spcAft>
                <a:spcPts val="0"/>
              </a:spcAft>
              <a:buNone/>
            </a:pPr>
            <a:r>
              <a:rPr lang="en"/>
              <a:t>-&gt; Error bounded parameter</a:t>
            </a:r>
            <a:endParaRPr/>
          </a:p>
          <a:p>
            <a:pPr indent="0" lvl="0" marL="0" rtl="0" algn="l">
              <a:spcBef>
                <a:spcPts val="1200"/>
              </a:spcBef>
              <a:spcAft>
                <a:spcPts val="1200"/>
              </a:spcAft>
              <a:buNone/>
            </a:pPr>
            <a:r>
              <a:rPr lang="en"/>
              <a:t>-&gt; Uma das implementações mais recentes da família SZ para GPU</a:t>
            </a:r>
            <a:endParaRPr/>
          </a:p>
        </p:txBody>
      </p:sp>
      <p:sp>
        <p:nvSpPr>
          <p:cNvPr id="471" name="Google Shape;471;p52"/>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72" name="Google Shape;472;p52"/>
          <p:cNvSpPr txBox="1"/>
          <p:nvPr>
            <p:ph idx="1" type="body"/>
          </p:nvPr>
        </p:nvSpPr>
        <p:spPr>
          <a:xfrm>
            <a:off x="2900325" y="923075"/>
            <a:ext cx="2963400" cy="3846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latin typeface="Roboto Slab SemiBold"/>
                <a:ea typeface="Roboto Slab SemiBold"/>
                <a:cs typeface="Roboto Slab SemiBold"/>
                <a:sym typeface="Roboto Slab SemiBold"/>
              </a:rPr>
              <a:t>cuZFP</a:t>
            </a:r>
            <a:endParaRPr sz="2100">
              <a:latin typeface="Roboto Slab SemiBold"/>
              <a:ea typeface="Roboto Slab SemiBold"/>
              <a:cs typeface="Roboto Slab SemiBold"/>
              <a:sym typeface="Roboto Slab SemiBold"/>
            </a:endParaRPr>
          </a:p>
          <a:p>
            <a:pPr indent="0" lvl="0" marL="0" rtl="0" algn="l">
              <a:spcBef>
                <a:spcPts val="1200"/>
              </a:spcBef>
              <a:spcAft>
                <a:spcPts val="0"/>
              </a:spcAft>
              <a:buNone/>
            </a:pPr>
            <a:r>
              <a:rPr lang="en"/>
              <a:t>-&gt; Fixed-rate mode apenas </a:t>
            </a:r>
            <a:endParaRPr/>
          </a:p>
          <a:p>
            <a:pPr indent="0" lvl="0" marL="0" rtl="0" algn="l">
              <a:spcBef>
                <a:spcPts val="1200"/>
              </a:spcBef>
              <a:spcAft>
                <a:spcPts val="0"/>
              </a:spcAft>
              <a:buNone/>
            </a:pPr>
            <a:r>
              <a:rPr lang="en"/>
              <a:t>-&gt; Pertence à família ZFP de compressores</a:t>
            </a:r>
            <a:endParaRPr/>
          </a:p>
          <a:p>
            <a:pPr indent="0" lvl="0" marL="0" rtl="0" algn="l">
              <a:spcBef>
                <a:spcPts val="1200"/>
              </a:spcBef>
              <a:spcAft>
                <a:spcPts val="1200"/>
              </a:spcAft>
              <a:buNone/>
            </a:pPr>
            <a:r>
              <a:t/>
            </a:r>
            <a:endParaRPr/>
          </a:p>
        </p:txBody>
      </p:sp>
      <p:sp>
        <p:nvSpPr>
          <p:cNvPr id="473" name="Google Shape;473;p52"/>
          <p:cNvSpPr txBox="1"/>
          <p:nvPr>
            <p:ph idx="1" type="body"/>
          </p:nvPr>
        </p:nvSpPr>
        <p:spPr>
          <a:xfrm>
            <a:off x="5959025" y="923075"/>
            <a:ext cx="3185100" cy="3790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100">
                <a:latin typeface="Roboto Slab SemiBold"/>
                <a:ea typeface="Roboto Slab SemiBold"/>
                <a:cs typeface="Roboto Slab SemiBold"/>
                <a:sym typeface="Roboto Slab SemiBold"/>
              </a:rPr>
              <a:t>NVCOMP Bitcomp</a:t>
            </a:r>
            <a:endParaRPr sz="2100">
              <a:latin typeface="Roboto Slab SemiBold"/>
              <a:ea typeface="Roboto Slab SemiBold"/>
              <a:cs typeface="Roboto Slab SemiBold"/>
              <a:sym typeface="Roboto Slab SemiBold"/>
            </a:endParaRPr>
          </a:p>
          <a:p>
            <a:pPr indent="0" lvl="0" marL="0" rtl="0" algn="l">
              <a:spcBef>
                <a:spcPts val="1200"/>
              </a:spcBef>
              <a:spcAft>
                <a:spcPts val="0"/>
              </a:spcAft>
              <a:buNone/>
            </a:pPr>
            <a:r>
              <a:rPr lang="en"/>
              <a:t>-&gt; Não é open source</a:t>
            </a:r>
            <a:endParaRPr/>
          </a:p>
          <a:p>
            <a:pPr indent="0" lvl="0" marL="0" rtl="0" algn="l">
              <a:spcBef>
                <a:spcPts val="1200"/>
              </a:spcBef>
              <a:spcAft>
                <a:spcPts val="0"/>
              </a:spcAft>
              <a:buNone/>
            </a:pPr>
            <a:r>
              <a:rPr lang="en"/>
              <a:t>-&gt; Error bound control</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474" name="Google Shape;474;p52"/>
          <p:cNvCxnSpPr/>
          <p:nvPr/>
        </p:nvCxnSpPr>
        <p:spPr>
          <a:xfrm>
            <a:off x="2830225" y="1367525"/>
            <a:ext cx="7200" cy="2844900"/>
          </a:xfrm>
          <a:prstGeom prst="straightConnector1">
            <a:avLst/>
          </a:prstGeom>
          <a:noFill/>
          <a:ln cap="flat" cmpd="sng" w="19050">
            <a:solidFill>
              <a:schemeClr val="lt1"/>
            </a:solidFill>
            <a:prstDash val="dot"/>
            <a:round/>
            <a:headEnd len="med" w="med" type="none"/>
            <a:tailEnd len="med" w="med" type="none"/>
          </a:ln>
        </p:spPr>
      </p:cxnSp>
      <p:cxnSp>
        <p:nvCxnSpPr>
          <p:cNvPr id="475" name="Google Shape;475;p52"/>
          <p:cNvCxnSpPr/>
          <p:nvPr/>
        </p:nvCxnSpPr>
        <p:spPr>
          <a:xfrm>
            <a:off x="5863725" y="1395875"/>
            <a:ext cx="7200" cy="2844900"/>
          </a:xfrm>
          <a:prstGeom prst="straightConnector1">
            <a:avLst/>
          </a:prstGeom>
          <a:noFill/>
          <a:ln cap="flat" cmpd="sng" w="19050">
            <a:solidFill>
              <a:schemeClr val="lt1"/>
            </a:solidFill>
            <a:prstDash val="dot"/>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3"/>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Quais parâmetros de compressão utilizar?</a:t>
            </a:r>
            <a:endParaRPr/>
          </a:p>
        </p:txBody>
      </p:sp>
      <p:sp>
        <p:nvSpPr>
          <p:cNvPr id="481" name="Google Shape;481;p53"/>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82" name="Google Shape;482;p53"/>
          <p:cNvPicPr preferRelativeResize="0"/>
          <p:nvPr/>
        </p:nvPicPr>
        <p:blipFill>
          <a:blip r:embed="rId3">
            <a:alphaModFix/>
          </a:blip>
          <a:stretch>
            <a:fillRect/>
          </a:stretch>
        </p:blipFill>
        <p:spPr>
          <a:xfrm>
            <a:off x="65188" y="1359025"/>
            <a:ext cx="9013626" cy="3475325"/>
          </a:xfrm>
          <a:prstGeom prst="rect">
            <a:avLst/>
          </a:prstGeom>
          <a:noFill/>
          <a:ln>
            <a:noFill/>
          </a:ln>
        </p:spPr>
      </p:pic>
      <p:pic>
        <p:nvPicPr>
          <p:cNvPr id="483" name="Google Shape;483;p53"/>
          <p:cNvPicPr preferRelativeResize="0"/>
          <p:nvPr/>
        </p:nvPicPr>
        <p:blipFill>
          <a:blip r:embed="rId4">
            <a:alphaModFix/>
          </a:blip>
          <a:stretch>
            <a:fillRect/>
          </a:stretch>
        </p:blipFill>
        <p:spPr>
          <a:xfrm>
            <a:off x="29400" y="671225"/>
            <a:ext cx="9130550" cy="713900"/>
          </a:xfrm>
          <a:prstGeom prst="rect">
            <a:avLst/>
          </a:prstGeom>
          <a:noFill/>
          <a:ln>
            <a:noFill/>
          </a:ln>
        </p:spPr>
      </p:pic>
      <p:cxnSp>
        <p:nvCxnSpPr>
          <p:cNvPr id="484" name="Google Shape;484;p53"/>
          <p:cNvCxnSpPr/>
          <p:nvPr/>
        </p:nvCxnSpPr>
        <p:spPr>
          <a:xfrm>
            <a:off x="103963" y="2986050"/>
            <a:ext cx="8936100" cy="906300"/>
          </a:xfrm>
          <a:prstGeom prst="straightConnector1">
            <a:avLst/>
          </a:prstGeom>
          <a:noFill/>
          <a:ln cap="flat" cmpd="sng" w="76200">
            <a:solidFill>
              <a:schemeClr val="accent1"/>
            </a:solidFill>
            <a:prstDash val="solid"/>
            <a:round/>
            <a:headEnd len="med" w="med" type="none"/>
            <a:tailEnd len="med" w="med" type="none"/>
          </a:ln>
        </p:spPr>
      </p:cxnSp>
      <p:cxnSp>
        <p:nvCxnSpPr>
          <p:cNvPr id="485" name="Google Shape;485;p53"/>
          <p:cNvCxnSpPr/>
          <p:nvPr/>
        </p:nvCxnSpPr>
        <p:spPr>
          <a:xfrm flipH="1" rot="10800000">
            <a:off x="111425" y="2986175"/>
            <a:ext cx="8928900" cy="891300"/>
          </a:xfrm>
          <a:prstGeom prst="straightConnector1">
            <a:avLst/>
          </a:prstGeom>
          <a:noFill/>
          <a:ln cap="flat" cmpd="sng" w="76200">
            <a:solidFill>
              <a:schemeClr val="accent1"/>
            </a:solidFill>
            <a:prstDash val="solid"/>
            <a:round/>
            <a:headEnd len="med" w="med" type="none"/>
            <a:tailEnd len="med" w="med" type="none"/>
          </a:ln>
        </p:spPr>
      </p:cxnSp>
      <p:sp>
        <p:nvSpPr>
          <p:cNvPr id="486" name="Google Shape;486;p53"/>
          <p:cNvSpPr/>
          <p:nvPr/>
        </p:nvSpPr>
        <p:spPr>
          <a:xfrm>
            <a:off x="65200" y="2948975"/>
            <a:ext cx="8937600" cy="9063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87" name="Google Shape;487;p53"/>
          <p:cNvSpPr/>
          <p:nvPr/>
        </p:nvSpPr>
        <p:spPr>
          <a:xfrm>
            <a:off x="103200" y="4516300"/>
            <a:ext cx="8937600" cy="3180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88" name="Google Shape;488;p53"/>
          <p:cNvSpPr/>
          <p:nvPr/>
        </p:nvSpPr>
        <p:spPr>
          <a:xfrm>
            <a:off x="103200" y="2630975"/>
            <a:ext cx="8937600" cy="318000"/>
          </a:xfrm>
          <a:prstGeom prst="rect">
            <a:avLst/>
          </a:prstGeom>
          <a:noFill/>
          <a:ln cap="flat" cmpd="sng" w="3810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4"/>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Speedup </a:t>
            </a:r>
            <a:endParaRPr/>
          </a:p>
        </p:txBody>
      </p:sp>
      <p:sp>
        <p:nvSpPr>
          <p:cNvPr id="494" name="Google Shape;494;p54"/>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95" name="Google Shape;495;p54"/>
          <p:cNvPicPr preferRelativeResize="0"/>
          <p:nvPr/>
        </p:nvPicPr>
        <p:blipFill>
          <a:blip r:embed="rId3">
            <a:alphaModFix/>
          </a:blip>
          <a:stretch>
            <a:fillRect/>
          </a:stretch>
        </p:blipFill>
        <p:spPr>
          <a:xfrm>
            <a:off x="152400" y="953300"/>
            <a:ext cx="8839202" cy="2994968"/>
          </a:xfrm>
          <a:prstGeom prst="rect">
            <a:avLst/>
          </a:prstGeom>
          <a:noFill/>
          <a:ln>
            <a:noFill/>
          </a:ln>
        </p:spPr>
      </p:pic>
      <p:sp>
        <p:nvSpPr>
          <p:cNvPr id="496" name="Google Shape;496;p54"/>
          <p:cNvSpPr txBox="1"/>
          <p:nvPr/>
        </p:nvSpPr>
        <p:spPr>
          <a:xfrm>
            <a:off x="-150" y="4036325"/>
            <a:ext cx="9144000" cy="738900"/>
          </a:xfrm>
          <a:prstGeom prst="rect">
            <a:avLst/>
          </a:prstGeom>
          <a:noFill/>
          <a:ln cap="flat" cmpd="sng" w="19050">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Nota: Se Uniform não aumentasse </a:t>
            </a:r>
            <a:r>
              <a:rPr i="1" lang="en" sz="1800">
                <a:solidFill>
                  <a:schemeClr val="lt1"/>
                </a:solidFill>
                <a:latin typeface="Inter"/>
                <a:ea typeface="Inter"/>
                <a:cs typeface="Inter"/>
                <a:sym typeface="Inter"/>
              </a:rPr>
              <a:t>snapshots</a:t>
            </a:r>
            <a:r>
              <a:rPr lang="en" sz="1800">
                <a:solidFill>
                  <a:schemeClr val="lt1"/>
                </a:solidFill>
                <a:latin typeface="Inter"/>
                <a:ea typeface="Inter"/>
                <a:cs typeface="Inter"/>
                <a:sym typeface="Inter"/>
              </a:rPr>
              <a:t>, o </a:t>
            </a:r>
            <a:r>
              <a:rPr i="1" lang="en" sz="1800">
                <a:solidFill>
                  <a:schemeClr val="lt1"/>
                </a:solidFill>
                <a:latin typeface="Inter"/>
                <a:ea typeface="Inter"/>
                <a:cs typeface="Inter"/>
                <a:sym typeface="Inter"/>
              </a:rPr>
              <a:t>speedup </a:t>
            </a:r>
            <a:r>
              <a:rPr lang="en" sz="1800">
                <a:solidFill>
                  <a:schemeClr val="lt1"/>
                </a:solidFill>
                <a:latin typeface="Inter"/>
                <a:ea typeface="Inter"/>
                <a:cs typeface="Inter"/>
                <a:sym typeface="Inter"/>
              </a:rPr>
              <a:t>seria de 1.88x com bitcomp e 1.77x para cuZFP com Marmousi-3D</a:t>
            </a:r>
            <a:endParaRPr sz="1800">
              <a:solidFill>
                <a:schemeClr val="lt1"/>
              </a:solidFill>
              <a:latin typeface="Inter"/>
              <a:ea typeface="Inter"/>
              <a:cs typeface="Inter"/>
              <a:sym typeface="Inter"/>
            </a:endParaRPr>
          </a:p>
        </p:txBody>
      </p:sp>
      <p:sp>
        <p:nvSpPr>
          <p:cNvPr id="497" name="Google Shape;497;p54"/>
          <p:cNvSpPr/>
          <p:nvPr/>
        </p:nvSpPr>
        <p:spPr>
          <a:xfrm>
            <a:off x="2146725" y="1143925"/>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98" name="Google Shape;498;p54"/>
          <p:cNvSpPr/>
          <p:nvPr/>
        </p:nvSpPr>
        <p:spPr>
          <a:xfrm>
            <a:off x="1407750" y="1441050"/>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499" name="Google Shape;499;p54"/>
          <p:cNvSpPr/>
          <p:nvPr/>
        </p:nvSpPr>
        <p:spPr>
          <a:xfrm>
            <a:off x="728200" y="1307350"/>
            <a:ext cx="460500" cy="3123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00" name="Google Shape;500;p54"/>
          <p:cNvSpPr/>
          <p:nvPr/>
        </p:nvSpPr>
        <p:spPr>
          <a:xfrm>
            <a:off x="3680750" y="1526600"/>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01" name="Google Shape;501;p54"/>
          <p:cNvSpPr/>
          <p:nvPr/>
        </p:nvSpPr>
        <p:spPr>
          <a:xfrm>
            <a:off x="4430775" y="1664125"/>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02" name="Google Shape;502;p54"/>
          <p:cNvSpPr/>
          <p:nvPr/>
        </p:nvSpPr>
        <p:spPr>
          <a:xfrm>
            <a:off x="5129475" y="1229725"/>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03" name="Google Shape;503;p54"/>
          <p:cNvSpPr/>
          <p:nvPr/>
        </p:nvSpPr>
        <p:spPr>
          <a:xfrm>
            <a:off x="6678375" y="1269800"/>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04" name="Google Shape;504;p54"/>
          <p:cNvSpPr/>
          <p:nvPr/>
        </p:nvSpPr>
        <p:spPr>
          <a:xfrm>
            <a:off x="7610725" y="1441050"/>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05" name="Google Shape;505;p54"/>
          <p:cNvSpPr/>
          <p:nvPr/>
        </p:nvSpPr>
        <p:spPr>
          <a:xfrm>
            <a:off x="8275650" y="1400725"/>
            <a:ext cx="460500" cy="256800"/>
          </a:xfrm>
          <a:prstGeom prst="rect">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5"/>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Time Breakdown</a:t>
            </a:r>
            <a:endParaRPr/>
          </a:p>
        </p:txBody>
      </p:sp>
      <p:sp>
        <p:nvSpPr>
          <p:cNvPr id="511" name="Google Shape;511;p55"/>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12" name="Google Shape;512;p55"/>
          <p:cNvPicPr preferRelativeResize="0"/>
          <p:nvPr/>
        </p:nvPicPr>
        <p:blipFill>
          <a:blip r:embed="rId3">
            <a:alphaModFix/>
          </a:blip>
          <a:stretch>
            <a:fillRect/>
          </a:stretch>
        </p:blipFill>
        <p:spPr>
          <a:xfrm>
            <a:off x="1417450" y="774100"/>
            <a:ext cx="6309108" cy="416039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56"/>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Avaliação de Qualidade</a:t>
            </a:r>
            <a:endParaRPr/>
          </a:p>
        </p:txBody>
      </p:sp>
      <p:sp>
        <p:nvSpPr>
          <p:cNvPr id="518" name="Google Shape;518;p56"/>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19" name="Google Shape;519;p56"/>
          <p:cNvPicPr preferRelativeResize="0"/>
          <p:nvPr/>
        </p:nvPicPr>
        <p:blipFill>
          <a:blip r:embed="rId3">
            <a:alphaModFix/>
          </a:blip>
          <a:stretch>
            <a:fillRect/>
          </a:stretch>
        </p:blipFill>
        <p:spPr>
          <a:xfrm>
            <a:off x="1021200" y="1438750"/>
            <a:ext cx="6934200" cy="2781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i="1" lang="en"/>
              <a:t>Reverse Time Migration</a:t>
            </a:r>
            <a:r>
              <a:rPr lang="en"/>
              <a:t> (RTM)</a:t>
            </a:r>
            <a:endParaRPr/>
          </a:p>
        </p:txBody>
      </p:sp>
      <p:sp>
        <p:nvSpPr>
          <p:cNvPr id="123" name="Google Shape;123;p21"/>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24" name="Google Shape;124;p21"/>
          <p:cNvPicPr preferRelativeResize="0"/>
          <p:nvPr/>
        </p:nvPicPr>
        <p:blipFill rotWithShape="1">
          <a:blip r:embed="rId3">
            <a:alphaModFix/>
          </a:blip>
          <a:srcRect b="26857" l="1447" r="20323" t="2164"/>
          <a:stretch/>
        </p:blipFill>
        <p:spPr>
          <a:xfrm>
            <a:off x="803923" y="1488769"/>
            <a:ext cx="3862253" cy="2628214"/>
          </a:xfrm>
          <a:prstGeom prst="rect">
            <a:avLst/>
          </a:prstGeom>
          <a:noFill/>
          <a:ln>
            <a:noFill/>
          </a:ln>
        </p:spPr>
      </p:pic>
      <p:sp>
        <p:nvSpPr>
          <p:cNvPr id="125" name="Google Shape;125;p21"/>
          <p:cNvSpPr/>
          <p:nvPr/>
        </p:nvSpPr>
        <p:spPr>
          <a:xfrm flipH="1" rot="-5400000">
            <a:off x="5400400" y="4065992"/>
            <a:ext cx="874800" cy="9768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126" name="Google Shape;126;p21"/>
          <p:cNvSpPr/>
          <p:nvPr/>
        </p:nvSpPr>
        <p:spPr>
          <a:xfrm rot="5400000">
            <a:off x="3115026" y="4091307"/>
            <a:ext cx="870900" cy="926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pic>
        <p:nvPicPr>
          <p:cNvPr id="127" name="Google Shape;127;p21"/>
          <p:cNvPicPr preferRelativeResize="0"/>
          <p:nvPr/>
        </p:nvPicPr>
        <p:blipFill rotWithShape="1">
          <a:blip r:embed="rId4">
            <a:alphaModFix/>
          </a:blip>
          <a:srcRect b="19408" l="35698" r="11547" t="5510"/>
          <a:stretch/>
        </p:blipFill>
        <p:spPr>
          <a:xfrm>
            <a:off x="4802868" y="1488769"/>
            <a:ext cx="3832479" cy="2628215"/>
          </a:xfrm>
          <a:prstGeom prst="rect">
            <a:avLst/>
          </a:prstGeom>
          <a:noFill/>
          <a:ln>
            <a:noFill/>
          </a:ln>
        </p:spPr>
      </p:pic>
      <p:sp>
        <p:nvSpPr>
          <p:cNvPr id="128" name="Google Shape;128;p21"/>
          <p:cNvSpPr txBox="1"/>
          <p:nvPr/>
        </p:nvSpPr>
        <p:spPr>
          <a:xfrm>
            <a:off x="4802863" y="749871"/>
            <a:ext cx="3832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Inter"/>
                <a:ea typeface="Inter"/>
                <a:cs typeface="Inter"/>
                <a:sym typeface="Inter"/>
              </a:rPr>
              <a:t>Modelo Velocidade</a:t>
            </a:r>
            <a:endParaRPr b="1" sz="1800">
              <a:solidFill>
                <a:schemeClr val="lt1"/>
              </a:solidFill>
              <a:latin typeface="Inter"/>
              <a:ea typeface="Inter"/>
              <a:cs typeface="Inter"/>
              <a:sym typeface="Inter"/>
            </a:endParaRPr>
          </a:p>
          <a:p>
            <a:pPr indent="0" lvl="0" marL="0" rtl="0" algn="ctr">
              <a:spcBef>
                <a:spcPts val="0"/>
              </a:spcBef>
              <a:spcAft>
                <a:spcPts val="0"/>
              </a:spcAft>
              <a:buNone/>
            </a:pPr>
            <a:r>
              <a:rPr lang="en" sz="1800">
                <a:solidFill>
                  <a:schemeClr val="lt1"/>
                </a:solidFill>
                <a:latin typeface="Inter"/>
                <a:ea typeface="Inter"/>
                <a:cs typeface="Inter"/>
                <a:sym typeface="Inter"/>
              </a:rPr>
              <a:t>(Feito por geofísicos)</a:t>
            </a:r>
            <a:endParaRPr sz="1800">
              <a:solidFill>
                <a:schemeClr val="lt1"/>
              </a:solidFill>
              <a:latin typeface="Inter"/>
              <a:ea typeface="Inter"/>
              <a:cs typeface="Inter"/>
              <a:sym typeface="Inter"/>
            </a:endParaRPr>
          </a:p>
        </p:txBody>
      </p:sp>
      <p:sp>
        <p:nvSpPr>
          <p:cNvPr id="129" name="Google Shape;129;p21"/>
          <p:cNvSpPr txBox="1"/>
          <p:nvPr/>
        </p:nvSpPr>
        <p:spPr>
          <a:xfrm>
            <a:off x="803948" y="749871"/>
            <a:ext cx="3862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800">
                <a:solidFill>
                  <a:schemeClr val="lt1"/>
                </a:solidFill>
                <a:latin typeface="Inter"/>
                <a:ea typeface="Inter"/>
                <a:cs typeface="Inter"/>
                <a:sym typeface="Inter"/>
              </a:rPr>
              <a:t>Seismic Survey </a:t>
            </a:r>
            <a:endParaRPr b="1" i="1" sz="1800">
              <a:solidFill>
                <a:schemeClr val="lt1"/>
              </a:solidFill>
              <a:latin typeface="Inter"/>
              <a:ea typeface="Inter"/>
              <a:cs typeface="Inter"/>
              <a:sym typeface="Inter"/>
            </a:endParaRPr>
          </a:p>
          <a:p>
            <a:pPr indent="0" lvl="0" marL="0" rtl="0" algn="ctr">
              <a:spcBef>
                <a:spcPts val="0"/>
              </a:spcBef>
              <a:spcAft>
                <a:spcPts val="0"/>
              </a:spcAft>
              <a:buNone/>
            </a:pPr>
            <a:r>
              <a:rPr lang="en" sz="1800">
                <a:solidFill>
                  <a:schemeClr val="lt1"/>
                </a:solidFill>
                <a:latin typeface="Inter"/>
                <a:ea typeface="Inter"/>
                <a:cs typeface="Inter"/>
                <a:sym typeface="Inter"/>
              </a:rPr>
              <a:t>(Gera traços sísmicos)</a:t>
            </a:r>
            <a:endParaRPr sz="1800">
              <a:solidFill>
                <a:schemeClr val="lt1"/>
              </a:solidFill>
              <a:latin typeface="Inter"/>
              <a:ea typeface="Inter"/>
              <a:cs typeface="Inter"/>
              <a:sym typeface="Inter"/>
            </a:endParaRPr>
          </a:p>
        </p:txBody>
      </p:sp>
      <p:sp>
        <p:nvSpPr>
          <p:cNvPr id="130" name="Google Shape;130;p21"/>
          <p:cNvSpPr/>
          <p:nvPr/>
        </p:nvSpPr>
        <p:spPr>
          <a:xfrm>
            <a:off x="4037720" y="4511275"/>
            <a:ext cx="1273800" cy="534600"/>
          </a:xfrm>
          <a:prstGeom prst="roundRect">
            <a:avLst>
              <a:gd fmla="val 16667" name="adj"/>
            </a:avLst>
          </a:prstGeom>
          <a:solidFill>
            <a:srgbClr val="000000">
              <a:alpha val="0"/>
            </a:srgbClr>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Inter"/>
                <a:ea typeface="Inter"/>
                <a:cs typeface="Inter"/>
                <a:sym typeface="Inter"/>
              </a:rPr>
              <a:t>RTM</a:t>
            </a:r>
            <a:endParaRPr sz="2500">
              <a:latin typeface="Inter"/>
              <a:ea typeface="Inter"/>
              <a:cs typeface="Inter"/>
              <a:sym typeface="Int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7"/>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Avaliação de Qualidade</a:t>
            </a:r>
            <a:endParaRPr/>
          </a:p>
        </p:txBody>
      </p:sp>
      <p:sp>
        <p:nvSpPr>
          <p:cNvPr id="525" name="Google Shape;525;p57"/>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26" name="Google Shape;526;p57"/>
          <p:cNvPicPr preferRelativeResize="0"/>
          <p:nvPr/>
        </p:nvPicPr>
        <p:blipFill>
          <a:blip r:embed="rId3">
            <a:alphaModFix/>
          </a:blip>
          <a:stretch>
            <a:fillRect/>
          </a:stretch>
        </p:blipFill>
        <p:spPr>
          <a:xfrm>
            <a:off x="1179713" y="709775"/>
            <a:ext cx="6784569" cy="4160400"/>
          </a:xfrm>
          <a:prstGeom prst="rect">
            <a:avLst/>
          </a:prstGeom>
          <a:noFill/>
          <a:ln>
            <a:noFill/>
          </a:ln>
        </p:spPr>
      </p:pic>
      <p:pic>
        <p:nvPicPr>
          <p:cNvPr id="527" name="Google Shape;527;p57"/>
          <p:cNvPicPr preferRelativeResize="0"/>
          <p:nvPr/>
        </p:nvPicPr>
        <p:blipFill>
          <a:blip r:embed="rId4">
            <a:alphaModFix/>
          </a:blip>
          <a:stretch>
            <a:fillRect/>
          </a:stretch>
        </p:blipFill>
        <p:spPr>
          <a:xfrm>
            <a:off x="7790627" y="2878675"/>
            <a:ext cx="485404" cy="1371100"/>
          </a:xfrm>
          <a:prstGeom prst="rect">
            <a:avLst/>
          </a:prstGeom>
          <a:noFill/>
          <a:ln>
            <a:noFill/>
          </a:ln>
        </p:spPr>
      </p:pic>
      <p:sp>
        <p:nvSpPr>
          <p:cNvPr id="528" name="Google Shape;528;p57"/>
          <p:cNvSpPr/>
          <p:nvPr/>
        </p:nvSpPr>
        <p:spPr>
          <a:xfrm>
            <a:off x="7742600" y="3988075"/>
            <a:ext cx="533400" cy="210300"/>
          </a:xfrm>
          <a:prstGeom prst="rect">
            <a:avLst/>
          </a:prstGeom>
          <a:noFill/>
          <a:ln cap="flat" cmpd="sng" w="28575">
            <a:solidFill>
              <a:srgbClr val="FF555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29" name="Google Shape;529;p57"/>
          <p:cNvSpPr/>
          <p:nvPr/>
        </p:nvSpPr>
        <p:spPr>
          <a:xfrm>
            <a:off x="7742600" y="2941950"/>
            <a:ext cx="485400" cy="210300"/>
          </a:xfrm>
          <a:prstGeom prst="rect">
            <a:avLst/>
          </a:prstGeom>
          <a:noFill/>
          <a:ln cap="flat" cmpd="sng" w="28575">
            <a:solidFill>
              <a:srgbClr val="FF555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530" name="Google Shape;530;p57"/>
          <p:cNvSpPr/>
          <p:nvPr/>
        </p:nvSpPr>
        <p:spPr>
          <a:xfrm>
            <a:off x="7337075" y="923550"/>
            <a:ext cx="627300" cy="210300"/>
          </a:xfrm>
          <a:prstGeom prst="rect">
            <a:avLst/>
          </a:prstGeom>
          <a:noFill/>
          <a:ln cap="flat" cmpd="sng" w="28575">
            <a:solidFill>
              <a:srgbClr val="FF555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8"/>
          <p:cNvSpPr txBox="1"/>
          <p:nvPr>
            <p:ph type="title"/>
          </p:nvPr>
        </p:nvSpPr>
        <p:spPr>
          <a:xfrm>
            <a:off x="0" y="1722750"/>
            <a:ext cx="9144000" cy="169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Prefetching + Compressão</a:t>
            </a:r>
            <a:endParaRPr/>
          </a:p>
          <a:p>
            <a:pPr indent="0" lvl="0" marL="0" rtl="0" algn="ctr">
              <a:spcBef>
                <a:spcPts val="0"/>
              </a:spcBef>
              <a:spcAft>
                <a:spcPts val="0"/>
              </a:spcAft>
              <a:buNone/>
            </a:pPr>
            <a:r>
              <a:rPr lang="en"/>
              <a:t>RQ 3 (SO6)</a:t>
            </a:r>
            <a:endParaRPr/>
          </a:p>
        </p:txBody>
      </p:sp>
      <p:sp>
        <p:nvSpPr>
          <p:cNvPr id="536" name="Google Shape;536;p58"/>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9"/>
          <p:cNvSpPr txBox="1"/>
          <p:nvPr>
            <p:ph type="title"/>
          </p:nvPr>
        </p:nvSpPr>
        <p:spPr>
          <a:xfrm>
            <a:off x="0" y="0"/>
            <a:ext cx="7955400" cy="678300"/>
          </a:xfrm>
          <a:prstGeom prst="rect">
            <a:avLst/>
          </a:prstGeom>
        </p:spPr>
        <p:txBody>
          <a:bodyPr anchorCtr="0" anchor="ctr" bIns="91425" lIns="411475" spcFirstLastPara="1" rIns="91425" wrap="square" tIns="91425">
            <a:normAutofit fontScale="90000"/>
          </a:bodyPr>
          <a:lstStyle/>
          <a:p>
            <a:pPr indent="0" lvl="0" marL="0" rtl="0" algn="l">
              <a:spcBef>
                <a:spcPts val="0"/>
              </a:spcBef>
              <a:spcAft>
                <a:spcPts val="0"/>
              </a:spcAft>
              <a:buNone/>
            </a:pPr>
            <a:r>
              <a:rPr lang="en"/>
              <a:t>Como comprimir dados ajuda o Prefetch?</a:t>
            </a:r>
            <a:endParaRPr/>
          </a:p>
        </p:txBody>
      </p:sp>
      <p:sp>
        <p:nvSpPr>
          <p:cNvPr id="542" name="Google Shape;542;p59"/>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43" name="Google Shape;543;p59" title="Figure5.jpg"/>
          <p:cNvPicPr preferRelativeResize="0"/>
          <p:nvPr/>
        </p:nvPicPr>
        <p:blipFill>
          <a:blip r:embed="rId3">
            <a:alphaModFix/>
          </a:blip>
          <a:stretch>
            <a:fillRect/>
          </a:stretch>
        </p:blipFill>
        <p:spPr>
          <a:xfrm>
            <a:off x="554968" y="789956"/>
            <a:ext cx="4653626" cy="4277674"/>
          </a:xfrm>
          <a:prstGeom prst="rect">
            <a:avLst/>
          </a:prstGeom>
          <a:noFill/>
          <a:ln>
            <a:noFill/>
          </a:ln>
        </p:spPr>
      </p:pic>
      <p:sp>
        <p:nvSpPr>
          <p:cNvPr id="544" name="Google Shape;544;p59"/>
          <p:cNvSpPr txBox="1"/>
          <p:nvPr/>
        </p:nvSpPr>
        <p:spPr>
          <a:xfrm>
            <a:off x="5208600" y="1613550"/>
            <a:ext cx="3935400" cy="191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800">
                <a:solidFill>
                  <a:schemeClr val="lt2"/>
                </a:solidFill>
                <a:latin typeface="Roboto Slab"/>
                <a:ea typeface="Roboto Slab"/>
                <a:cs typeface="Roboto Slab"/>
                <a:sym typeface="Roboto Slab"/>
              </a:rPr>
              <a:t>Comprimir os dados == </a:t>
            </a:r>
            <a:endParaRPr b="1" sz="2800">
              <a:solidFill>
                <a:schemeClr val="lt2"/>
              </a:solidFill>
              <a:latin typeface="Roboto Slab"/>
              <a:ea typeface="Roboto Slab"/>
              <a:cs typeface="Roboto Slab"/>
              <a:sym typeface="Roboto Slab"/>
            </a:endParaRPr>
          </a:p>
          <a:p>
            <a:pPr indent="0" lvl="0" marL="0" rtl="0" algn="ctr">
              <a:spcBef>
                <a:spcPts val="0"/>
              </a:spcBef>
              <a:spcAft>
                <a:spcPts val="0"/>
              </a:spcAft>
              <a:buNone/>
            </a:pPr>
            <a:r>
              <a:rPr b="1" lang="en" sz="2800">
                <a:solidFill>
                  <a:schemeClr val="lt2"/>
                </a:solidFill>
                <a:latin typeface="Roboto Slab"/>
                <a:ea typeface="Roboto Slab"/>
                <a:cs typeface="Roboto Slab"/>
                <a:sym typeface="Roboto Slab"/>
              </a:rPr>
              <a:t>Prefetch mais eficiente</a:t>
            </a:r>
            <a:endParaRPr b="1" sz="2800">
              <a:solidFill>
                <a:schemeClr val="lt2"/>
              </a:solidFill>
              <a:latin typeface="Roboto Slab"/>
              <a:ea typeface="Roboto Slab"/>
              <a:cs typeface="Roboto Slab"/>
              <a:sym typeface="Roboto Slab"/>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0"/>
          <p:cNvSpPr txBox="1"/>
          <p:nvPr>
            <p:ph type="title"/>
          </p:nvPr>
        </p:nvSpPr>
        <p:spPr>
          <a:xfrm>
            <a:off x="0" y="0"/>
            <a:ext cx="7955400" cy="678300"/>
          </a:xfrm>
          <a:prstGeom prst="rect">
            <a:avLst/>
          </a:prstGeom>
        </p:spPr>
        <p:txBody>
          <a:bodyPr anchorCtr="0" anchor="ctr" bIns="91425" lIns="411475" spcFirstLastPara="1" rIns="91425" wrap="square" tIns="91425">
            <a:normAutofit fontScale="90000"/>
          </a:bodyPr>
          <a:lstStyle/>
          <a:p>
            <a:pPr indent="0" lvl="0" marL="0" rtl="0" algn="l">
              <a:spcBef>
                <a:spcPts val="0"/>
              </a:spcBef>
              <a:spcAft>
                <a:spcPts val="0"/>
              </a:spcAft>
              <a:buNone/>
            </a:pPr>
            <a:r>
              <a:rPr lang="en"/>
              <a:t>Arquitetura</a:t>
            </a:r>
            <a:endParaRPr/>
          </a:p>
        </p:txBody>
      </p:sp>
      <p:sp>
        <p:nvSpPr>
          <p:cNvPr id="550" name="Google Shape;550;p60"/>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51" name="Google Shape;551;p60" title="Figure4.jpg"/>
          <p:cNvPicPr preferRelativeResize="0"/>
          <p:nvPr/>
        </p:nvPicPr>
        <p:blipFill rotWithShape="1">
          <a:blip r:embed="rId3">
            <a:alphaModFix/>
          </a:blip>
          <a:srcRect b="33884" l="0" r="0" t="0"/>
          <a:stretch/>
        </p:blipFill>
        <p:spPr>
          <a:xfrm>
            <a:off x="133350" y="735450"/>
            <a:ext cx="4669510" cy="4098901"/>
          </a:xfrm>
          <a:prstGeom prst="rect">
            <a:avLst/>
          </a:prstGeom>
          <a:noFill/>
          <a:ln>
            <a:noFill/>
          </a:ln>
        </p:spPr>
      </p:pic>
      <p:pic>
        <p:nvPicPr>
          <p:cNvPr id="552" name="Google Shape;552;p60" title="Figure4.jpg"/>
          <p:cNvPicPr preferRelativeResize="0"/>
          <p:nvPr/>
        </p:nvPicPr>
        <p:blipFill rotWithShape="1">
          <a:blip r:embed="rId3">
            <a:alphaModFix/>
          </a:blip>
          <a:srcRect b="0" l="0" r="0" t="65429"/>
          <a:stretch/>
        </p:blipFill>
        <p:spPr>
          <a:xfrm>
            <a:off x="5067300" y="3152775"/>
            <a:ext cx="3984476" cy="1828799"/>
          </a:xfrm>
          <a:prstGeom prst="rect">
            <a:avLst/>
          </a:prstGeom>
          <a:noFill/>
          <a:ln>
            <a:noFill/>
          </a:ln>
        </p:spPr>
      </p:pic>
      <p:sp>
        <p:nvSpPr>
          <p:cNvPr id="553" name="Google Shape;553;p60"/>
          <p:cNvSpPr txBox="1"/>
          <p:nvPr/>
        </p:nvSpPr>
        <p:spPr>
          <a:xfrm>
            <a:off x="4984593" y="931473"/>
            <a:ext cx="3984600" cy="2137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Benefício de ter baixa transferência de dados na PCI-e que a compressão oferece</a:t>
            </a:r>
            <a:endParaRPr sz="1800">
              <a:solidFill>
                <a:schemeClr val="lt1"/>
              </a:solidFill>
              <a:latin typeface="Inter"/>
              <a:ea typeface="Inter"/>
              <a:cs typeface="Inter"/>
              <a:sym typeface="Inter"/>
            </a:endParaRPr>
          </a:p>
          <a:p>
            <a:pPr indent="0" lvl="0" marL="457200" rtl="0" algn="l">
              <a:spcBef>
                <a:spcPts val="0"/>
              </a:spcBef>
              <a:spcAft>
                <a:spcPts val="0"/>
              </a:spcAft>
              <a:buNone/>
            </a:pPr>
            <a:r>
              <a:t/>
            </a:r>
            <a:endParaRPr sz="1800">
              <a:solidFill>
                <a:schemeClr val="lt1"/>
              </a:solidFill>
              <a:latin typeface="Inter"/>
              <a:ea typeface="Inter"/>
              <a:cs typeface="Inter"/>
              <a:sym typeface="Inter"/>
            </a:endParaRPr>
          </a:p>
          <a:p>
            <a:pPr indent="-342900" lvl="0" marL="457200" rtl="0" algn="l">
              <a:spcBef>
                <a:spcPts val="0"/>
              </a:spcBef>
              <a:spcAft>
                <a:spcPts val="0"/>
              </a:spcAft>
              <a:buClr>
                <a:schemeClr val="lt1"/>
              </a:buClr>
              <a:buSzPts val="1800"/>
              <a:buFont typeface="Inter"/>
              <a:buChar char="●"/>
            </a:pPr>
            <a:r>
              <a:rPr lang="en" sz="1800">
                <a:solidFill>
                  <a:schemeClr val="lt1"/>
                </a:solidFill>
                <a:latin typeface="Inter"/>
                <a:ea typeface="Inter"/>
                <a:cs typeface="Inter"/>
                <a:sym typeface="Inter"/>
              </a:rPr>
              <a:t>Assincronismo do mecanismo de Prefetching</a:t>
            </a:r>
            <a:endParaRPr sz="1800">
              <a:solidFill>
                <a:schemeClr val="lt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1"/>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Speedup (Revolve)</a:t>
            </a:r>
            <a:endParaRPr/>
          </a:p>
        </p:txBody>
      </p:sp>
      <p:sp>
        <p:nvSpPr>
          <p:cNvPr id="559" name="Google Shape;559;p61"/>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60" name="Google Shape;560;p61"/>
          <p:cNvPicPr preferRelativeResize="0"/>
          <p:nvPr/>
        </p:nvPicPr>
        <p:blipFill>
          <a:blip r:embed="rId3">
            <a:alphaModFix/>
          </a:blip>
          <a:stretch>
            <a:fillRect/>
          </a:stretch>
        </p:blipFill>
        <p:spPr>
          <a:xfrm>
            <a:off x="69700" y="1348600"/>
            <a:ext cx="9004601" cy="3166000"/>
          </a:xfrm>
          <a:prstGeom prst="rect">
            <a:avLst/>
          </a:prstGeom>
          <a:noFill/>
          <a:ln>
            <a:noFill/>
          </a:ln>
        </p:spPr>
      </p:pic>
      <p:grpSp>
        <p:nvGrpSpPr>
          <p:cNvPr id="561" name="Google Shape;561;p61"/>
          <p:cNvGrpSpPr/>
          <p:nvPr/>
        </p:nvGrpSpPr>
        <p:grpSpPr>
          <a:xfrm>
            <a:off x="-52000" y="1455900"/>
            <a:ext cx="8950950" cy="3797600"/>
            <a:chOff x="-52000" y="1455900"/>
            <a:chExt cx="8950950" cy="3797600"/>
          </a:xfrm>
        </p:grpSpPr>
        <p:sp>
          <p:nvSpPr>
            <p:cNvPr id="562" name="Google Shape;562;p61"/>
            <p:cNvSpPr/>
            <p:nvPr/>
          </p:nvSpPr>
          <p:spPr>
            <a:xfrm>
              <a:off x="5125250" y="1455900"/>
              <a:ext cx="3773700" cy="2332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cxnSp>
          <p:nvCxnSpPr>
            <p:cNvPr id="563" name="Google Shape;563;p61"/>
            <p:cNvCxnSpPr/>
            <p:nvPr/>
          </p:nvCxnSpPr>
          <p:spPr>
            <a:xfrm flipH="1">
              <a:off x="6124875" y="3803200"/>
              <a:ext cx="2112900" cy="1012200"/>
            </a:xfrm>
            <a:prstGeom prst="curvedConnector3">
              <a:avLst>
                <a:gd fmla="val 14471" name="adj1"/>
              </a:avLst>
            </a:prstGeom>
            <a:noFill/>
            <a:ln cap="flat" cmpd="sng" w="28575">
              <a:solidFill>
                <a:schemeClr val="accent1"/>
              </a:solidFill>
              <a:prstDash val="solid"/>
              <a:round/>
              <a:headEnd len="med" w="med" type="none"/>
              <a:tailEnd len="med" w="med" type="triangle"/>
            </a:ln>
          </p:spPr>
        </p:cxnSp>
        <p:sp>
          <p:nvSpPr>
            <p:cNvPr id="564" name="Google Shape;564;p61"/>
            <p:cNvSpPr txBox="1"/>
            <p:nvPr/>
          </p:nvSpPr>
          <p:spPr>
            <a:xfrm>
              <a:off x="-52000" y="4514600"/>
              <a:ext cx="7606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Exige menos cache para atingir o pico de performance. </a:t>
              </a:r>
              <a:endParaRPr sz="1800">
                <a:solidFill>
                  <a:schemeClr val="accent1"/>
                </a:solidFill>
                <a:latin typeface="Inter"/>
                <a:ea typeface="Inter"/>
                <a:cs typeface="Inter"/>
                <a:sym typeface="Inter"/>
              </a:endParaRPr>
            </a:p>
            <a:p>
              <a:pPr indent="0" lvl="0" marL="0" rtl="0" algn="l">
                <a:spcBef>
                  <a:spcPts val="0"/>
                </a:spcBef>
                <a:spcAft>
                  <a:spcPts val="0"/>
                </a:spcAft>
                <a:buNone/>
              </a:pPr>
              <a:r>
                <a:rPr lang="en" sz="1800">
                  <a:solidFill>
                    <a:schemeClr val="accent1"/>
                  </a:solidFill>
                  <a:latin typeface="Inter"/>
                  <a:ea typeface="Inter"/>
                  <a:cs typeface="Inter"/>
                  <a:sym typeface="Inter"/>
                </a:rPr>
                <a:t>Melhor cenário</a:t>
              </a:r>
              <a:endParaRPr sz="1800">
                <a:solidFill>
                  <a:schemeClr val="accent1"/>
                </a:solidFill>
                <a:latin typeface="Inter"/>
                <a:ea typeface="Inter"/>
                <a:cs typeface="Inter"/>
                <a:sym typeface="Inter"/>
              </a:endParaRPr>
            </a:p>
          </p:txBody>
        </p:sp>
      </p:grpSp>
      <p:grpSp>
        <p:nvGrpSpPr>
          <p:cNvPr id="565" name="Google Shape;565;p61"/>
          <p:cNvGrpSpPr/>
          <p:nvPr/>
        </p:nvGrpSpPr>
        <p:grpSpPr>
          <a:xfrm>
            <a:off x="3387375" y="609700"/>
            <a:ext cx="4757075" cy="3193575"/>
            <a:chOff x="3387375" y="609700"/>
            <a:chExt cx="4757075" cy="3193575"/>
          </a:xfrm>
        </p:grpSpPr>
        <p:cxnSp>
          <p:nvCxnSpPr>
            <p:cNvPr id="566" name="Google Shape;566;p61"/>
            <p:cNvCxnSpPr>
              <a:endCxn id="567" idx="1"/>
            </p:cNvCxnSpPr>
            <p:nvPr/>
          </p:nvCxnSpPr>
          <p:spPr>
            <a:xfrm rot="-5400000">
              <a:off x="3469850" y="1059850"/>
              <a:ext cx="476700" cy="315300"/>
            </a:xfrm>
            <a:prstGeom prst="curvedConnector2">
              <a:avLst/>
            </a:prstGeom>
            <a:noFill/>
            <a:ln cap="flat" cmpd="sng" w="28575">
              <a:solidFill>
                <a:schemeClr val="accent1"/>
              </a:solidFill>
              <a:prstDash val="solid"/>
              <a:round/>
              <a:headEnd len="med" w="med" type="none"/>
              <a:tailEnd len="med" w="med" type="triangle"/>
            </a:ln>
          </p:spPr>
        </p:cxnSp>
        <p:sp>
          <p:nvSpPr>
            <p:cNvPr id="567" name="Google Shape;567;p61"/>
            <p:cNvSpPr txBox="1"/>
            <p:nvPr/>
          </p:nvSpPr>
          <p:spPr>
            <a:xfrm>
              <a:off x="3865850" y="609700"/>
              <a:ext cx="4278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Bitcomp melhor que o prefetch-only</a:t>
              </a:r>
              <a:endParaRPr sz="1800">
                <a:solidFill>
                  <a:schemeClr val="accent1"/>
                </a:solidFill>
                <a:latin typeface="Inter"/>
                <a:ea typeface="Inter"/>
                <a:cs typeface="Inter"/>
                <a:sym typeface="Inter"/>
              </a:endParaRPr>
            </a:p>
            <a:p>
              <a:pPr indent="0" lvl="0" marL="0" rtl="0" algn="l">
                <a:spcBef>
                  <a:spcPts val="0"/>
                </a:spcBef>
                <a:spcAft>
                  <a:spcPts val="0"/>
                </a:spcAft>
                <a:buNone/>
              </a:pPr>
              <a:r>
                <a:rPr lang="en" sz="1800">
                  <a:solidFill>
                    <a:schemeClr val="accent1"/>
                  </a:solidFill>
                  <a:latin typeface="Inter"/>
                  <a:ea typeface="Inter"/>
                  <a:cs typeface="Inter"/>
                  <a:sym typeface="Inter"/>
                </a:rPr>
                <a:t>e c/ menor consumo de memória</a:t>
              </a:r>
              <a:endParaRPr sz="1800">
                <a:solidFill>
                  <a:schemeClr val="accent1"/>
                </a:solidFill>
                <a:latin typeface="Inter"/>
                <a:ea typeface="Inter"/>
                <a:cs typeface="Inter"/>
                <a:sym typeface="Inter"/>
              </a:endParaRPr>
            </a:p>
          </p:txBody>
        </p:sp>
        <p:sp>
          <p:nvSpPr>
            <p:cNvPr id="568" name="Google Shape;568;p61"/>
            <p:cNvSpPr/>
            <p:nvPr/>
          </p:nvSpPr>
          <p:spPr>
            <a:xfrm>
              <a:off x="3387375" y="1470775"/>
              <a:ext cx="1737900" cy="2332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grpSp>
      <p:grpSp>
        <p:nvGrpSpPr>
          <p:cNvPr id="569" name="Google Shape;569;p61"/>
          <p:cNvGrpSpPr/>
          <p:nvPr/>
        </p:nvGrpSpPr>
        <p:grpSpPr>
          <a:xfrm>
            <a:off x="0" y="678300"/>
            <a:ext cx="4816200" cy="3124975"/>
            <a:chOff x="0" y="678300"/>
            <a:chExt cx="4816200" cy="3124975"/>
          </a:xfrm>
        </p:grpSpPr>
        <p:sp>
          <p:nvSpPr>
            <p:cNvPr id="570" name="Google Shape;570;p61"/>
            <p:cNvSpPr txBox="1"/>
            <p:nvPr/>
          </p:nvSpPr>
          <p:spPr>
            <a:xfrm>
              <a:off x="0" y="678300"/>
              <a:ext cx="481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1"/>
                  </a:solidFill>
                  <a:latin typeface="Inter"/>
                  <a:ea typeface="Inter"/>
                  <a:cs typeface="Inter"/>
                  <a:sym typeface="Inter"/>
                </a:rPr>
                <a:t>+ uso de cache para obter</a:t>
              </a:r>
              <a:endParaRPr sz="1800">
                <a:solidFill>
                  <a:schemeClr val="accent1"/>
                </a:solidFill>
                <a:latin typeface="Inter"/>
                <a:ea typeface="Inter"/>
                <a:cs typeface="Inter"/>
                <a:sym typeface="Inter"/>
              </a:endParaRPr>
            </a:p>
            <a:p>
              <a:pPr indent="0" lvl="0" marL="0" rtl="0" algn="l">
                <a:spcBef>
                  <a:spcPts val="0"/>
                </a:spcBef>
                <a:spcAft>
                  <a:spcPts val="0"/>
                </a:spcAft>
                <a:buNone/>
              </a:pPr>
              <a:r>
                <a:rPr lang="en" sz="1800">
                  <a:solidFill>
                    <a:schemeClr val="accent1"/>
                  </a:solidFill>
                  <a:latin typeface="Inter"/>
                  <a:ea typeface="Inter"/>
                  <a:cs typeface="Inter"/>
                  <a:sym typeface="Inter"/>
                </a:rPr>
                <a:t>performance</a:t>
              </a:r>
              <a:endParaRPr sz="1800">
                <a:solidFill>
                  <a:schemeClr val="accent1"/>
                </a:solidFill>
                <a:latin typeface="Inter"/>
                <a:ea typeface="Inter"/>
                <a:cs typeface="Inter"/>
                <a:sym typeface="Inter"/>
              </a:endParaRPr>
            </a:p>
          </p:txBody>
        </p:sp>
        <p:sp>
          <p:nvSpPr>
            <p:cNvPr id="571" name="Google Shape;571;p61"/>
            <p:cNvSpPr/>
            <p:nvPr/>
          </p:nvSpPr>
          <p:spPr>
            <a:xfrm>
              <a:off x="705675" y="1470775"/>
              <a:ext cx="2681700" cy="2332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cxnSp>
          <p:nvCxnSpPr>
            <p:cNvPr id="572" name="Google Shape;572;p61"/>
            <p:cNvCxnSpPr>
              <a:stCxn id="571" idx="0"/>
            </p:cNvCxnSpPr>
            <p:nvPr/>
          </p:nvCxnSpPr>
          <p:spPr>
            <a:xfrm rot="-5400000">
              <a:off x="1938225" y="1222975"/>
              <a:ext cx="356100" cy="139500"/>
            </a:xfrm>
            <a:prstGeom prst="curvedConnector3">
              <a:avLst>
                <a:gd fmla="val 50000" name="adj1"/>
              </a:avLst>
            </a:prstGeom>
            <a:noFill/>
            <a:ln cap="flat" cmpd="sng" w="28575">
              <a:solidFill>
                <a:schemeClr val="accent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62"/>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Speedup (zCut)</a:t>
            </a:r>
            <a:endParaRPr/>
          </a:p>
        </p:txBody>
      </p:sp>
      <p:sp>
        <p:nvSpPr>
          <p:cNvPr id="578" name="Google Shape;578;p62"/>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79" name="Google Shape;579;p62"/>
          <p:cNvPicPr preferRelativeResize="0"/>
          <p:nvPr/>
        </p:nvPicPr>
        <p:blipFill>
          <a:blip r:embed="rId3">
            <a:alphaModFix/>
          </a:blip>
          <a:stretch>
            <a:fillRect/>
          </a:stretch>
        </p:blipFill>
        <p:spPr>
          <a:xfrm>
            <a:off x="152400" y="1634263"/>
            <a:ext cx="8839199" cy="2311423"/>
          </a:xfrm>
          <a:prstGeom prst="rect">
            <a:avLst/>
          </a:prstGeom>
          <a:noFill/>
          <a:ln>
            <a:noFill/>
          </a:ln>
        </p:spPr>
      </p:pic>
      <p:sp>
        <p:nvSpPr>
          <p:cNvPr id="580" name="Google Shape;580;p62"/>
          <p:cNvSpPr/>
          <p:nvPr/>
        </p:nvSpPr>
        <p:spPr>
          <a:xfrm>
            <a:off x="4985300" y="1748800"/>
            <a:ext cx="3838500" cy="1428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581" name="Google Shape;581;p62"/>
          <p:cNvSpPr txBox="1"/>
          <p:nvPr/>
        </p:nvSpPr>
        <p:spPr>
          <a:xfrm>
            <a:off x="4985300" y="1213825"/>
            <a:ext cx="383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accent1"/>
                </a:solidFill>
                <a:latin typeface="Inter"/>
                <a:ea typeface="Inter"/>
                <a:cs typeface="Inter"/>
                <a:sym typeface="Inter"/>
              </a:rPr>
              <a:t>Melhor cenário!</a:t>
            </a:r>
            <a:endParaRPr sz="1800">
              <a:solidFill>
                <a:schemeClr val="accent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3"/>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Speedup (Uniform)</a:t>
            </a:r>
            <a:endParaRPr/>
          </a:p>
        </p:txBody>
      </p:sp>
      <p:sp>
        <p:nvSpPr>
          <p:cNvPr id="587" name="Google Shape;587;p63"/>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88" name="Google Shape;588;p63"/>
          <p:cNvPicPr preferRelativeResize="0"/>
          <p:nvPr/>
        </p:nvPicPr>
        <p:blipFill>
          <a:blip r:embed="rId3">
            <a:alphaModFix/>
          </a:blip>
          <a:stretch>
            <a:fillRect/>
          </a:stretch>
        </p:blipFill>
        <p:spPr>
          <a:xfrm>
            <a:off x="152400" y="1383000"/>
            <a:ext cx="8839200" cy="2539349"/>
          </a:xfrm>
          <a:prstGeom prst="rect">
            <a:avLst/>
          </a:prstGeom>
          <a:noFill/>
          <a:ln>
            <a:noFill/>
          </a:ln>
        </p:spPr>
      </p:pic>
      <p:sp>
        <p:nvSpPr>
          <p:cNvPr id="589" name="Google Shape;589;p63"/>
          <p:cNvSpPr/>
          <p:nvPr/>
        </p:nvSpPr>
        <p:spPr>
          <a:xfrm>
            <a:off x="4934975" y="1383000"/>
            <a:ext cx="3963900" cy="1804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64"/>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Uso de memória</a:t>
            </a:r>
            <a:endParaRPr/>
          </a:p>
        </p:txBody>
      </p:sp>
      <p:sp>
        <p:nvSpPr>
          <p:cNvPr id="595" name="Google Shape;595;p64"/>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96" name="Google Shape;596;p64"/>
          <p:cNvPicPr preferRelativeResize="0"/>
          <p:nvPr/>
        </p:nvPicPr>
        <p:blipFill>
          <a:blip r:embed="rId3">
            <a:alphaModFix/>
          </a:blip>
          <a:stretch>
            <a:fillRect/>
          </a:stretch>
        </p:blipFill>
        <p:spPr>
          <a:xfrm>
            <a:off x="1481738" y="774125"/>
            <a:ext cx="6485330" cy="4160400"/>
          </a:xfrm>
          <a:prstGeom prst="rect">
            <a:avLst/>
          </a:prstGeom>
          <a:noFill/>
          <a:ln>
            <a:noFill/>
          </a:ln>
        </p:spPr>
      </p:pic>
      <p:sp>
        <p:nvSpPr>
          <p:cNvPr id="597" name="Google Shape;597;p64"/>
          <p:cNvSpPr/>
          <p:nvPr/>
        </p:nvSpPr>
        <p:spPr>
          <a:xfrm>
            <a:off x="5760900" y="851300"/>
            <a:ext cx="1466400" cy="40206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5"/>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Escalabilidade em multi-nós</a:t>
            </a:r>
            <a:endParaRPr/>
          </a:p>
        </p:txBody>
      </p:sp>
      <p:sp>
        <p:nvSpPr>
          <p:cNvPr id="603" name="Google Shape;603;p65"/>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604" name="Google Shape;604;p65"/>
          <p:cNvPicPr preferRelativeResize="0"/>
          <p:nvPr/>
        </p:nvPicPr>
        <p:blipFill>
          <a:blip r:embed="rId3">
            <a:alphaModFix/>
          </a:blip>
          <a:stretch>
            <a:fillRect/>
          </a:stretch>
        </p:blipFill>
        <p:spPr>
          <a:xfrm>
            <a:off x="1698700" y="849550"/>
            <a:ext cx="5924662" cy="4160401"/>
          </a:xfrm>
          <a:prstGeom prst="rect">
            <a:avLst/>
          </a:prstGeom>
          <a:noFill/>
          <a:ln>
            <a:noFill/>
          </a:ln>
        </p:spPr>
      </p:pic>
      <p:sp>
        <p:nvSpPr>
          <p:cNvPr id="605" name="Google Shape;605;p65"/>
          <p:cNvSpPr txBox="1"/>
          <p:nvPr/>
        </p:nvSpPr>
        <p:spPr>
          <a:xfrm>
            <a:off x="5977525" y="2658550"/>
            <a:ext cx="2531700" cy="1038900"/>
          </a:xfrm>
          <a:prstGeom prst="rect">
            <a:avLst/>
          </a:prstGeom>
          <a:noFill/>
          <a:ln cap="flat" cmpd="sng" w="28575">
            <a:solidFill>
              <a:srgbClr val="FF5555"/>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50">
                <a:highlight>
                  <a:srgbClr val="FFFFFF"/>
                </a:highlight>
              </a:rPr>
              <a:t>speedup de ~80% do total de número de </a:t>
            </a:r>
            <a:r>
              <a:rPr i="1" lang="en" sz="1850">
                <a:highlight>
                  <a:srgbClr val="FFFFFF"/>
                </a:highlight>
              </a:rPr>
              <a:t>workers</a:t>
            </a:r>
            <a:endParaRPr sz="1850">
              <a:highlight>
                <a:srgbClr val="FFFFFF"/>
              </a:high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6"/>
          <p:cNvSpPr txBox="1"/>
          <p:nvPr>
            <p:ph type="title"/>
          </p:nvPr>
        </p:nvSpPr>
        <p:spPr>
          <a:xfrm>
            <a:off x="0" y="1722750"/>
            <a:ext cx="9144000" cy="169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GPUZIP: uma biblioteca modular para compressão e prefetch em checkpointing</a:t>
            </a:r>
            <a:endParaRPr/>
          </a:p>
        </p:txBody>
      </p:sp>
      <p:sp>
        <p:nvSpPr>
          <p:cNvPr id="611" name="Google Shape;611;p66"/>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i="1" lang="en"/>
              <a:t>Reverse Time Migration</a:t>
            </a:r>
            <a:r>
              <a:rPr lang="en"/>
              <a:t> (RTM)</a:t>
            </a:r>
            <a:endParaRPr/>
          </a:p>
        </p:txBody>
      </p:sp>
      <p:sp>
        <p:nvSpPr>
          <p:cNvPr id="136" name="Google Shape;136;p22"/>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37" name="Google Shape;137;p22"/>
          <p:cNvPicPr preferRelativeResize="0"/>
          <p:nvPr/>
        </p:nvPicPr>
        <p:blipFill>
          <a:blip r:embed="rId3">
            <a:alphaModFix/>
          </a:blip>
          <a:stretch>
            <a:fillRect/>
          </a:stretch>
        </p:blipFill>
        <p:spPr>
          <a:xfrm>
            <a:off x="1327275" y="881175"/>
            <a:ext cx="6667500" cy="3524250"/>
          </a:xfrm>
          <a:prstGeom prst="rect">
            <a:avLst/>
          </a:prstGeom>
          <a:noFill/>
          <a:ln>
            <a:noFill/>
          </a:ln>
        </p:spPr>
      </p:pic>
      <p:sp>
        <p:nvSpPr>
          <p:cNvPr id="138" name="Google Shape;138;p22"/>
          <p:cNvSpPr txBox="1"/>
          <p:nvPr/>
        </p:nvSpPr>
        <p:spPr>
          <a:xfrm>
            <a:off x="252850" y="4669700"/>
            <a:ext cx="6050700" cy="39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Video credits: </a:t>
            </a:r>
            <a:r>
              <a:rPr lang="en"/>
              <a:t>https://github.com/antongrin/rtm-migration-tutorial</a:t>
            </a:r>
            <a:endParaRPr/>
          </a:p>
        </p:txBody>
      </p:sp>
      <p:sp>
        <p:nvSpPr>
          <p:cNvPr id="139" name="Google Shape;139;p22"/>
          <p:cNvSpPr txBox="1"/>
          <p:nvPr/>
        </p:nvSpPr>
        <p:spPr>
          <a:xfrm>
            <a:off x="1763150" y="2443150"/>
            <a:ext cx="2814600" cy="4617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Forward propagation</a:t>
            </a:r>
            <a:endParaRPr sz="1800">
              <a:solidFill>
                <a:schemeClr val="lt1"/>
              </a:solidFill>
              <a:latin typeface="Inter"/>
              <a:ea typeface="Inter"/>
              <a:cs typeface="Inter"/>
              <a:sym typeface="Inter"/>
            </a:endParaRPr>
          </a:p>
        </p:txBody>
      </p:sp>
      <p:sp>
        <p:nvSpPr>
          <p:cNvPr id="140" name="Google Shape;140;p22"/>
          <p:cNvSpPr txBox="1"/>
          <p:nvPr/>
        </p:nvSpPr>
        <p:spPr>
          <a:xfrm>
            <a:off x="5005500" y="2443150"/>
            <a:ext cx="2814600" cy="4617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Backward </a:t>
            </a:r>
            <a:r>
              <a:rPr lang="en" sz="1800">
                <a:solidFill>
                  <a:schemeClr val="lt1"/>
                </a:solidFill>
                <a:latin typeface="Inter"/>
                <a:ea typeface="Inter"/>
                <a:cs typeface="Inter"/>
                <a:sym typeface="Inter"/>
              </a:rPr>
              <a:t>propagation</a:t>
            </a:r>
            <a:endParaRPr sz="1800">
              <a:solidFill>
                <a:schemeClr val="lt1"/>
              </a:solidFill>
              <a:latin typeface="Inter"/>
              <a:ea typeface="Inter"/>
              <a:cs typeface="Inter"/>
              <a:sym typeface="Inter"/>
            </a:endParaRPr>
          </a:p>
        </p:txBody>
      </p:sp>
      <p:sp>
        <p:nvSpPr>
          <p:cNvPr id="141" name="Google Shape;141;p22"/>
          <p:cNvSpPr txBox="1"/>
          <p:nvPr/>
        </p:nvSpPr>
        <p:spPr>
          <a:xfrm>
            <a:off x="3488950" y="4211075"/>
            <a:ext cx="2814600" cy="461700"/>
          </a:xfrm>
          <a:prstGeom prst="rect">
            <a:avLst/>
          </a:prstGeom>
          <a:solidFill>
            <a:schemeClr val="dk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Inter"/>
                <a:ea typeface="Inter"/>
                <a:cs typeface="Inter"/>
                <a:sym typeface="Inter"/>
              </a:rPr>
              <a:t>Correlation</a:t>
            </a:r>
            <a:endParaRPr sz="1800">
              <a:solidFill>
                <a:schemeClr val="lt1"/>
              </a:solidFill>
              <a:latin typeface="Inter"/>
              <a:ea typeface="Inter"/>
              <a:cs typeface="Inter"/>
              <a:sym typeface="Inte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7"/>
          <p:cNvSpPr txBox="1"/>
          <p:nvPr>
            <p:ph type="title"/>
          </p:nvPr>
        </p:nvSpPr>
        <p:spPr>
          <a:xfrm>
            <a:off x="-75"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Setup Inicial</a:t>
            </a:r>
            <a:endParaRPr/>
          </a:p>
        </p:txBody>
      </p:sp>
      <p:sp>
        <p:nvSpPr>
          <p:cNvPr id="617" name="Google Shape;617;p67"/>
          <p:cNvSpPr txBox="1"/>
          <p:nvPr>
            <p:ph idx="1" type="body"/>
          </p:nvPr>
        </p:nvSpPr>
        <p:spPr>
          <a:xfrm>
            <a:off x="370075" y="729675"/>
            <a:ext cx="5781900" cy="4521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b="1" lang="en" sz="1090">
                <a:latin typeface="Courier New"/>
                <a:ea typeface="Courier New"/>
                <a:cs typeface="Courier New"/>
                <a:sym typeface="Courier New"/>
              </a:rPr>
              <a:t>typedef struct {</a:t>
            </a:r>
            <a:endParaRPr b="1" sz="1090">
              <a:latin typeface="Courier New"/>
              <a:ea typeface="Courier New"/>
              <a:cs typeface="Courier New"/>
              <a:sym typeface="Courier New"/>
            </a:endParaRPr>
          </a:p>
          <a:p>
            <a:pPr indent="0" lvl="0" marL="0" rtl="0" algn="l">
              <a:lnSpc>
                <a:spcPct val="95000"/>
              </a:lnSpc>
              <a:spcBef>
                <a:spcPts val="0"/>
              </a:spcBef>
              <a:spcAft>
                <a:spcPts val="0"/>
              </a:spcAft>
              <a:buSzPts val="605"/>
              <a:buNone/>
            </a:pPr>
            <a:r>
              <a:rPr b="1" lang="en" sz="1090">
                <a:latin typeface="Courier New"/>
                <a:ea typeface="Courier New"/>
                <a:cs typeface="Courier New"/>
                <a:sym typeface="Courier New"/>
              </a:rPr>
              <a:t>  int checkpointing_algorithm;  </a:t>
            </a:r>
            <a:r>
              <a:rPr b="1" lang="en" sz="1090">
                <a:solidFill>
                  <a:srgbClr val="529E72"/>
                </a:solidFill>
                <a:latin typeface="Courier New"/>
                <a:ea typeface="Courier New"/>
                <a:cs typeface="Courier New"/>
                <a:sym typeface="Courier New"/>
              </a:rPr>
              <a:t>-&gt; Revolve / zCut / Uniform</a:t>
            </a:r>
            <a:endParaRPr b="1" sz="1090">
              <a:solidFill>
                <a:srgbClr val="529E72"/>
              </a:solidFill>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int cache_capacity;</a:t>
            </a:r>
            <a:endParaRPr b="1" sz="1090">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int compressor; </a:t>
            </a:r>
            <a:r>
              <a:rPr b="1" lang="en" sz="1090">
                <a:solidFill>
                  <a:srgbClr val="529E72"/>
                </a:solidFill>
                <a:latin typeface="Courier New"/>
                <a:ea typeface="Courier New"/>
                <a:cs typeface="Courier New"/>
                <a:sym typeface="Courier New"/>
              </a:rPr>
              <a:t>-&gt; cuSZp, cuZFP, Bitcomp</a:t>
            </a:r>
            <a:endParaRPr b="1" sz="1090">
              <a:solidFill>
                <a:srgbClr val="529E72"/>
              </a:solidFill>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int log_level;  </a:t>
            </a:r>
            <a:r>
              <a:rPr b="1" lang="en" sz="1090">
                <a:solidFill>
                  <a:srgbClr val="529E72"/>
                </a:solidFill>
                <a:latin typeface="Courier New"/>
                <a:ea typeface="Courier New"/>
                <a:cs typeface="Courier New"/>
                <a:sym typeface="Courier New"/>
              </a:rPr>
              <a:t>-&gt; DEBUG | INFO | WARN | ERROR</a:t>
            </a:r>
            <a:endParaRPr b="1" sz="1090">
              <a:solidFill>
                <a:srgbClr val="529E72"/>
              </a:solidFill>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bool enable_performance_log;    </a:t>
            </a:r>
            <a:r>
              <a:rPr b="1" lang="en" sz="1090">
                <a:solidFill>
                  <a:srgbClr val="529E72"/>
                </a:solidFill>
                <a:latin typeface="Courier New"/>
                <a:ea typeface="Courier New"/>
                <a:cs typeface="Courier New"/>
                <a:sym typeface="Courier New"/>
              </a:rPr>
              <a:t> -&gt; Útil para experimentação</a:t>
            </a:r>
            <a:endParaRPr b="1" sz="1090">
              <a:solidFill>
                <a:srgbClr val="529E72"/>
              </a:solidFill>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bool enable_compression_rate_log; </a:t>
            </a:r>
            <a:r>
              <a:rPr b="1" lang="en" sz="1090">
                <a:solidFill>
                  <a:srgbClr val="529E72"/>
                </a:solidFill>
                <a:latin typeface="Courier New"/>
                <a:ea typeface="Courier New"/>
                <a:cs typeface="Courier New"/>
                <a:sym typeface="Courier New"/>
              </a:rPr>
              <a:t>-&gt; </a:t>
            </a:r>
            <a:r>
              <a:rPr b="1" lang="en" sz="1090">
                <a:solidFill>
                  <a:srgbClr val="529E72"/>
                </a:solidFill>
                <a:latin typeface="Courier New"/>
                <a:ea typeface="Courier New"/>
                <a:cs typeface="Courier New"/>
                <a:sym typeface="Courier New"/>
              </a:rPr>
              <a:t>Útil para experimentação</a:t>
            </a:r>
            <a:endParaRPr b="1" sz="1090">
              <a:solidFill>
                <a:srgbClr val="529E72"/>
              </a:solidFill>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int zfp_bit_rate;</a:t>
            </a:r>
            <a:endParaRPr b="1" sz="1090">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double cuszp_err_bound;</a:t>
            </a:r>
            <a:endParaRPr b="1" sz="1090">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int bitcomp_delta_config;</a:t>
            </a:r>
            <a:endParaRPr b="1" sz="1090">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double bitcomp_range_fraction;</a:t>
            </a:r>
            <a:endParaRPr b="1" sz="1090">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double bitcomp_num_sigma;</a:t>
            </a:r>
            <a:endParaRPr b="1" sz="1090">
              <a:latin typeface="Courier New"/>
              <a:ea typeface="Courier New"/>
              <a:cs typeface="Courier New"/>
              <a:sym typeface="Courier New"/>
            </a:endParaRPr>
          </a:p>
          <a:p>
            <a:pPr indent="0" lvl="0" marL="0" rtl="0" algn="l">
              <a:lnSpc>
                <a:spcPct val="80000"/>
              </a:lnSpc>
              <a:spcBef>
                <a:spcPts val="1200"/>
              </a:spcBef>
              <a:spcAft>
                <a:spcPts val="0"/>
              </a:spcAft>
              <a:buSzPts val="605"/>
              <a:buNone/>
            </a:pPr>
            <a:r>
              <a:rPr b="1" lang="en" sz="1090">
                <a:latin typeface="Courier New"/>
                <a:ea typeface="Courier New"/>
                <a:cs typeface="Courier New"/>
                <a:sym typeface="Courier New"/>
              </a:rPr>
              <a:t>  double bitcomp_delta;</a:t>
            </a:r>
            <a:endParaRPr b="1" sz="1090">
              <a:latin typeface="Courier New"/>
              <a:ea typeface="Courier New"/>
              <a:cs typeface="Courier New"/>
              <a:sym typeface="Courier New"/>
            </a:endParaRPr>
          </a:p>
          <a:p>
            <a:pPr indent="0" lvl="0" marL="0" rtl="0" algn="l">
              <a:lnSpc>
                <a:spcPct val="95000"/>
              </a:lnSpc>
              <a:spcBef>
                <a:spcPts val="1200"/>
              </a:spcBef>
              <a:spcAft>
                <a:spcPts val="0"/>
              </a:spcAft>
              <a:buSzPts val="605"/>
              <a:buNone/>
            </a:pPr>
            <a:r>
              <a:rPr b="1" lang="en" sz="1090">
                <a:latin typeface="Courier New"/>
                <a:ea typeface="Courier New"/>
                <a:cs typeface="Courier New"/>
                <a:sym typeface="Courier New"/>
              </a:rPr>
              <a:t>  int bitcomp_algorithm;</a:t>
            </a:r>
            <a:endParaRPr b="1" sz="1090">
              <a:latin typeface="Courier New"/>
              <a:ea typeface="Courier New"/>
              <a:cs typeface="Courier New"/>
              <a:sym typeface="Courier New"/>
            </a:endParaRPr>
          </a:p>
          <a:p>
            <a:pPr indent="0" lvl="0" marL="0" rtl="0" algn="l">
              <a:lnSpc>
                <a:spcPct val="95000"/>
              </a:lnSpc>
              <a:spcBef>
                <a:spcPts val="0"/>
              </a:spcBef>
              <a:spcAft>
                <a:spcPts val="1200"/>
              </a:spcAft>
              <a:buSzPts val="605"/>
              <a:buNone/>
            </a:pPr>
            <a:r>
              <a:rPr b="1" lang="en" sz="1090">
                <a:latin typeface="Courier New"/>
                <a:ea typeface="Courier New"/>
                <a:cs typeface="Courier New"/>
                <a:sym typeface="Courier New"/>
              </a:rPr>
              <a:t>} gpuzip_config_t;</a:t>
            </a:r>
            <a:endParaRPr b="1" sz="1090">
              <a:latin typeface="Courier New"/>
              <a:ea typeface="Courier New"/>
              <a:cs typeface="Courier New"/>
              <a:sym typeface="Courier New"/>
            </a:endParaRPr>
          </a:p>
        </p:txBody>
      </p:sp>
      <p:sp>
        <p:nvSpPr>
          <p:cNvPr id="618" name="Google Shape;618;p67"/>
          <p:cNvSpPr txBox="1"/>
          <p:nvPr>
            <p:ph idx="12" type="sldNum"/>
          </p:nvPr>
        </p:nvSpPr>
        <p:spPr>
          <a:xfrm>
            <a:off x="8352375"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9" name="Google Shape;619;p67"/>
          <p:cNvSpPr txBox="1"/>
          <p:nvPr/>
        </p:nvSpPr>
        <p:spPr>
          <a:xfrm>
            <a:off x="5631375" y="72967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t/>
            </a:r>
            <a:endParaRPr sz="1800">
              <a:solidFill>
                <a:schemeClr val="lt1"/>
              </a:solidFill>
              <a:latin typeface="Inter"/>
              <a:ea typeface="Inter"/>
              <a:cs typeface="Inter"/>
              <a:sym typeface="Inter"/>
            </a:endParaRPr>
          </a:p>
        </p:txBody>
      </p:sp>
      <p:sp>
        <p:nvSpPr>
          <p:cNvPr id="620" name="Google Shape;620;p67"/>
          <p:cNvSpPr/>
          <p:nvPr/>
        </p:nvSpPr>
        <p:spPr>
          <a:xfrm>
            <a:off x="3283550" y="2754175"/>
            <a:ext cx="171600" cy="2080200"/>
          </a:xfrm>
          <a:prstGeom prst="rightBrace">
            <a:avLst>
              <a:gd fmla="val 50000" name="adj1"/>
              <a:gd fmla="val 50000" name="adj2"/>
            </a:avLst>
          </a:prstGeom>
          <a:noFill/>
          <a:ln cap="flat" cmpd="sng" w="38100">
            <a:solidFill>
              <a:srgbClr val="529E7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621" name="Google Shape;621;p67"/>
          <p:cNvSpPr txBox="1"/>
          <p:nvPr/>
        </p:nvSpPr>
        <p:spPr>
          <a:xfrm>
            <a:off x="3455150" y="3576850"/>
            <a:ext cx="412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529E72"/>
                </a:solidFill>
                <a:latin typeface="Courier New"/>
                <a:ea typeface="Courier New"/>
                <a:cs typeface="Courier New"/>
                <a:sym typeface="Courier New"/>
              </a:rPr>
              <a:t>Parâmetros de compressores</a:t>
            </a:r>
            <a:endParaRPr b="1" sz="1200">
              <a:solidFill>
                <a:srgbClr val="529E72"/>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8"/>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Setup Inicial</a:t>
            </a:r>
            <a:endParaRPr/>
          </a:p>
        </p:txBody>
      </p:sp>
      <p:sp>
        <p:nvSpPr>
          <p:cNvPr id="627" name="Google Shape;627;p68"/>
          <p:cNvSpPr txBox="1"/>
          <p:nvPr>
            <p:ph idx="1" type="body"/>
          </p:nvPr>
        </p:nvSpPr>
        <p:spPr>
          <a:xfrm>
            <a:off x="320100" y="987450"/>
            <a:ext cx="8503800" cy="3846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Courier New"/>
                <a:ea typeface="Courier New"/>
                <a:cs typeface="Courier New"/>
                <a:sym typeface="Courier New"/>
              </a:rPr>
              <a:t>#include "prefetch/Prefetch.cuh"</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#include "prefetch/Checkpointing.hpp"</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#include "common/GPUZIPBuilders.cpp"</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#include "common/GPUZIPConfig.h"</a:t>
            </a:r>
            <a:endParaRPr b="1">
              <a:latin typeface="Courier New"/>
              <a:ea typeface="Courier New"/>
              <a:cs typeface="Courier New"/>
              <a:sym typeface="Courier New"/>
            </a:endParaRPr>
          </a:p>
          <a:p>
            <a:pPr indent="0" lvl="0" marL="0" rtl="0" algn="l">
              <a:spcBef>
                <a:spcPts val="0"/>
              </a:spcBef>
              <a:spcAft>
                <a:spcPts val="0"/>
              </a:spcAft>
              <a:buNone/>
            </a:pPr>
            <a:r>
              <a:rPr b="1" lang="en">
                <a:latin typeface="Courier New"/>
                <a:ea typeface="Courier New"/>
                <a:cs typeface="Courier New"/>
                <a:sym typeface="Courier New"/>
              </a:rPr>
              <a:t>[ … ]</a:t>
            </a:r>
            <a:endParaRPr b="1">
              <a:latin typeface="Courier New"/>
              <a:ea typeface="Courier New"/>
              <a:cs typeface="Courier New"/>
              <a:sym typeface="Courier New"/>
            </a:endParaRPr>
          </a:p>
          <a:p>
            <a:pPr indent="0" lvl="0" marL="0" rtl="0" algn="l">
              <a:spcBef>
                <a:spcPts val="1200"/>
              </a:spcBef>
              <a:spcAft>
                <a:spcPts val="0"/>
              </a:spcAft>
              <a:buNone/>
            </a:pPr>
            <a:r>
              <a:rPr b="1" lang="en">
                <a:latin typeface="Consolas"/>
                <a:ea typeface="Consolas"/>
                <a:cs typeface="Consolas"/>
                <a:sym typeface="Consolas"/>
              </a:rPr>
              <a:t>auto *chkpt = CheckpointingBuilder(gpuzip_config, steps);</a:t>
            </a:r>
            <a:endParaRPr b="1">
              <a:latin typeface="Courier New"/>
              <a:ea typeface="Courier New"/>
              <a:cs typeface="Courier New"/>
              <a:sym typeface="Courier New"/>
            </a:endParaRPr>
          </a:p>
          <a:p>
            <a:pPr indent="0" lvl="0" marL="0" rtl="0" algn="l">
              <a:spcBef>
                <a:spcPts val="1200"/>
              </a:spcBef>
              <a:spcAft>
                <a:spcPts val="0"/>
              </a:spcAft>
              <a:buNone/>
            </a:pPr>
            <a:r>
              <a:rPr b="1" lang="en">
                <a:latin typeface="Consolas"/>
                <a:ea typeface="Consolas"/>
                <a:cs typeface="Consolas"/>
                <a:sym typeface="Consolas"/>
              </a:rPr>
              <a:t>auto *comp = CompressorBuilder(gpuzip_config, n1, n2, n3);</a:t>
            </a:r>
            <a:endParaRPr b="1">
              <a:latin typeface="Consolas"/>
              <a:ea typeface="Consolas"/>
              <a:cs typeface="Consolas"/>
              <a:sym typeface="Consolas"/>
            </a:endParaRPr>
          </a:p>
          <a:p>
            <a:pPr indent="0" lvl="0" marL="0" rtl="0" algn="l">
              <a:spcBef>
                <a:spcPts val="1200"/>
              </a:spcBef>
              <a:spcAft>
                <a:spcPts val="1200"/>
              </a:spcAft>
              <a:buNone/>
            </a:pPr>
            <a:r>
              <a:rPr b="1" lang="en">
                <a:latin typeface="Consolas"/>
                <a:ea typeface="Consolas"/>
                <a:cs typeface="Consolas"/>
                <a:sym typeface="Consolas"/>
              </a:rPr>
              <a:t>auto *prefetch = PrefetchBuilder(gpuzip_config, steps, chkpt);</a:t>
            </a:r>
            <a:endParaRPr b="1">
              <a:latin typeface="Consolas"/>
              <a:ea typeface="Consolas"/>
              <a:cs typeface="Consolas"/>
              <a:sym typeface="Consolas"/>
            </a:endParaRPr>
          </a:p>
        </p:txBody>
      </p:sp>
      <p:sp>
        <p:nvSpPr>
          <p:cNvPr id="628" name="Google Shape;628;p68"/>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9" name="Google Shape;629;p68"/>
          <p:cNvSpPr/>
          <p:nvPr/>
        </p:nvSpPr>
        <p:spPr>
          <a:xfrm rot="5400000">
            <a:off x="1328825" y="3871925"/>
            <a:ext cx="837000" cy="12840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Inter"/>
              <a:ea typeface="Inter"/>
              <a:cs typeface="Inter"/>
              <a:sym typeface="Inter"/>
            </a:endParaRPr>
          </a:p>
        </p:txBody>
      </p:sp>
      <p:sp>
        <p:nvSpPr>
          <p:cNvPr id="630" name="Google Shape;630;p68"/>
          <p:cNvSpPr txBox="1"/>
          <p:nvPr/>
        </p:nvSpPr>
        <p:spPr>
          <a:xfrm>
            <a:off x="2339250" y="4404600"/>
            <a:ext cx="4120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Builders constroem os objetos antes da execução</a:t>
            </a:r>
            <a:endParaRPr sz="1800">
              <a:solidFill>
                <a:schemeClr val="lt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69"/>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Checkpointing in Action</a:t>
            </a:r>
            <a:endParaRPr/>
          </a:p>
        </p:txBody>
      </p:sp>
      <p:sp>
        <p:nvSpPr>
          <p:cNvPr id="636" name="Google Shape;636;p69"/>
          <p:cNvSpPr txBox="1"/>
          <p:nvPr>
            <p:ph idx="1" type="body"/>
          </p:nvPr>
        </p:nvSpPr>
        <p:spPr>
          <a:xfrm>
            <a:off x="0" y="678300"/>
            <a:ext cx="9144000" cy="4398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770"/>
              <a:buNone/>
            </a:pPr>
            <a:r>
              <a:rPr b="1" lang="en" sz="1250">
                <a:latin typeface="Courier New"/>
                <a:ea typeface="Courier New"/>
                <a:cs typeface="Courier New"/>
                <a:sym typeface="Courier New"/>
              </a:rPr>
              <a:t>for (int shot = 0; shot &lt;= data-&gt;shots; shot++) {</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prefetch-&gt;setup();</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do {</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Action action = chkpt-&gt;GetAction();</a:t>
            </a:r>
            <a:endParaRPr b="1" sz="1250">
              <a:latin typeface="Courier New"/>
              <a:ea typeface="Courier New"/>
              <a:cs typeface="Courier New"/>
              <a:sym typeface="Courier New"/>
            </a:endParaRPr>
          </a:p>
          <a:p>
            <a:pPr indent="457200" lvl="0" marL="0" rtl="0" algn="l">
              <a:lnSpc>
                <a:spcPct val="100000"/>
              </a:lnSpc>
              <a:spcBef>
                <a:spcPts val="1200"/>
              </a:spcBef>
              <a:spcAft>
                <a:spcPts val="0"/>
              </a:spcAft>
              <a:buSzPts val="770"/>
              <a:buNone/>
            </a:pPr>
            <a:r>
              <a:rPr b="1" lang="en" sz="1250">
                <a:latin typeface="Courier New"/>
                <a:ea typeface="Courier New"/>
                <a:cs typeface="Courier New"/>
                <a:sym typeface="Courier New"/>
              </a:rPr>
              <a:t> prefetch[d]-&gt;Dispatch(chkpt-&gt;GetIt());</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if (action.actionType == ACTION_SAVE) {</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prefetch[d]-&gt;Save(action.ts, &amp;curr, &amp;prev, comp.get(), compprev.get());</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 else if (action.actionType == ACTION_RESTORE) {</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prefetch[d]-&gt;Retrieve(action.ts, &amp;curr, &amp;prev, comp.get(), compprev.get());</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 </a:t>
            </a:r>
            <a:r>
              <a:rPr b="1" lang="en" sz="1250">
                <a:highlight>
                  <a:srgbClr val="D5E8D4"/>
                </a:highlight>
                <a:latin typeface="Courier New"/>
                <a:ea typeface="Courier New"/>
                <a:cs typeface="Courier New"/>
                <a:sym typeface="Courier New"/>
              </a:rPr>
              <a:t>// else if (ACTION_FORWARD or ACTION_BACKWARD…)</a:t>
            </a:r>
            <a:endParaRPr b="1" sz="1250">
              <a:highlight>
                <a:srgbClr val="D5E8D4"/>
              </a:highlight>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if (action.actionType == ACTION_TERMINATE) { terminate = true; } </a:t>
            </a:r>
            <a:endParaRPr b="1" sz="1250">
              <a:latin typeface="Courier New"/>
              <a:ea typeface="Courier New"/>
              <a:cs typeface="Courier New"/>
              <a:sym typeface="Courier New"/>
            </a:endParaRPr>
          </a:p>
          <a:p>
            <a:pPr indent="0" lvl="0" marL="0" rtl="0" algn="l">
              <a:lnSpc>
                <a:spcPct val="100000"/>
              </a:lnSpc>
              <a:spcBef>
                <a:spcPts val="1200"/>
              </a:spcBef>
              <a:spcAft>
                <a:spcPts val="0"/>
              </a:spcAft>
              <a:buSzPts val="770"/>
              <a:buNone/>
            </a:pPr>
            <a:r>
              <a:rPr b="1" lang="en" sz="1250">
                <a:latin typeface="Courier New"/>
                <a:ea typeface="Courier New"/>
                <a:cs typeface="Courier New"/>
                <a:sym typeface="Courier New"/>
              </a:rPr>
              <a:t>  } while(!terminate);</a:t>
            </a:r>
            <a:endParaRPr b="1" sz="1250">
              <a:latin typeface="Courier New"/>
              <a:ea typeface="Courier New"/>
              <a:cs typeface="Courier New"/>
              <a:sym typeface="Courier New"/>
            </a:endParaRPr>
          </a:p>
          <a:p>
            <a:pPr indent="0" lvl="0" marL="0" rtl="0" algn="l">
              <a:lnSpc>
                <a:spcPct val="100000"/>
              </a:lnSpc>
              <a:spcBef>
                <a:spcPts val="1200"/>
              </a:spcBef>
              <a:spcAft>
                <a:spcPts val="1200"/>
              </a:spcAft>
              <a:buSzPts val="770"/>
              <a:buNone/>
            </a:pPr>
            <a:r>
              <a:rPr b="1" lang="en" sz="1250">
                <a:latin typeface="Courier New"/>
                <a:ea typeface="Courier New"/>
                <a:cs typeface="Courier New"/>
                <a:sym typeface="Courier New"/>
              </a:rPr>
              <a:t>}</a:t>
            </a:r>
            <a:endParaRPr b="1" sz="1250">
              <a:latin typeface="Courier New"/>
              <a:ea typeface="Courier New"/>
              <a:cs typeface="Courier New"/>
              <a:sym typeface="Courier New"/>
            </a:endParaRPr>
          </a:p>
        </p:txBody>
      </p:sp>
      <p:sp>
        <p:nvSpPr>
          <p:cNvPr id="637" name="Google Shape;637;p69"/>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0"/>
          <p:cNvSpPr txBox="1"/>
          <p:nvPr>
            <p:ph type="title"/>
          </p:nvPr>
        </p:nvSpPr>
        <p:spPr>
          <a:xfrm>
            <a:off x="0" y="1722750"/>
            <a:ext cx="9144000" cy="16980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Conclusão</a:t>
            </a:r>
            <a:endParaRPr/>
          </a:p>
        </p:txBody>
      </p:sp>
      <p:sp>
        <p:nvSpPr>
          <p:cNvPr id="643" name="Google Shape;643;p70"/>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1"/>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Conclusão</a:t>
            </a:r>
            <a:endParaRPr/>
          </a:p>
        </p:txBody>
      </p:sp>
      <p:sp>
        <p:nvSpPr>
          <p:cNvPr id="649" name="Google Shape;649;p71"/>
          <p:cNvSpPr txBox="1"/>
          <p:nvPr>
            <p:ph idx="1" type="body"/>
          </p:nvPr>
        </p:nvSpPr>
        <p:spPr>
          <a:xfrm>
            <a:off x="320100" y="987450"/>
            <a:ext cx="8503800" cy="3846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RQ1: É possível Caching &amp; Prefetch eficiente na memória da GPU?</a:t>
            </a:r>
            <a:endParaRPr b="1"/>
          </a:p>
          <a:p>
            <a:pPr indent="-317500" lvl="1" marL="914400" rtl="0" algn="l">
              <a:spcBef>
                <a:spcPts val="1000"/>
              </a:spcBef>
              <a:spcAft>
                <a:spcPts val="0"/>
              </a:spcAft>
              <a:buSzPts val="1400"/>
              <a:buChar char="○"/>
            </a:pPr>
            <a:r>
              <a:rPr lang="en"/>
              <a:t>SO1: Criação de Cache</a:t>
            </a:r>
            <a:endParaRPr/>
          </a:p>
          <a:p>
            <a:pPr indent="-317500" lvl="1" marL="914400" rtl="0" algn="l">
              <a:spcBef>
                <a:spcPts val="1000"/>
              </a:spcBef>
              <a:spcAft>
                <a:spcPts val="0"/>
              </a:spcAft>
              <a:buSzPts val="1400"/>
              <a:buChar char="○"/>
            </a:pPr>
            <a:r>
              <a:rPr lang="en"/>
              <a:t>SO2: Desenvolvimento de algoritmo de Prefetch</a:t>
            </a:r>
            <a:endParaRPr/>
          </a:p>
          <a:p>
            <a:pPr indent="-317500" lvl="1" marL="914400" rtl="0" algn="l">
              <a:spcBef>
                <a:spcPts val="1000"/>
              </a:spcBef>
              <a:spcAft>
                <a:spcPts val="0"/>
              </a:spcAft>
              <a:buSzPts val="1400"/>
              <a:buChar char="○"/>
            </a:pPr>
            <a:r>
              <a:rPr lang="en"/>
              <a:t>SO3: Identificação de tamanho de cache ideal</a:t>
            </a:r>
            <a:endParaRPr/>
          </a:p>
          <a:p>
            <a:pPr indent="-342900" lvl="0" marL="457200" rtl="0" algn="l">
              <a:spcBef>
                <a:spcPts val="1000"/>
              </a:spcBef>
              <a:spcAft>
                <a:spcPts val="0"/>
              </a:spcAft>
              <a:buSzPts val="1800"/>
              <a:buChar char="●"/>
            </a:pPr>
            <a:r>
              <a:rPr b="1" lang="en"/>
              <a:t>RQ2: Compressão de dados é aplicável?</a:t>
            </a:r>
            <a:endParaRPr b="1"/>
          </a:p>
          <a:p>
            <a:pPr indent="-317500" lvl="1" marL="914400" rtl="0" algn="l">
              <a:spcBef>
                <a:spcPts val="1000"/>
              </a:spcBef>
              <a:spcAft>
                <a:spcPts val="0"/>
              </a:spcAft>
              <a:buSzPts val="1400"/>
              <a:buChar char="○"/>
            </a:pPr>
            <a:r>
              <a:rPr lang="en"/>
              <a:t>SO4: Avaliar compressores</a:t>
            </a:r>
            <a:endParaRPr/>
          </a:p>
          <a:p>
            <a:pPr indent="-317500" lvl="1" marL="914400" rtl="0" algn="l">
              <a:spcBef>
                <a:spcPts val="1000"/>
              </a:spcBef>
              <a:spcAft>
                <a:spcPts val="0"/>
              </a:spcAft>
              <a:buSzPts val="1400"/>
              <a:buChar char="○"/>
            </a:pPr>
            <a:r>
              <a:rPr lang="en"/>
              <a:t>SO5: Avaliar parametrização dos compressores</a:t>
            </a:r>
            <a:endParaRPr/>
          </a:p>
          <a:p>
            <a:pPr indent="-342900" lvl="0" marL="457200" rtl="0" algn="l">
              <a:spcBef>
                <a:spcPts val="1000"/>
              </a:spcBef>
              <a:spcAft>
                <a:spcPts val="0"/>
              </a:spcAft>
              <a:buSzPts val="1800"/>
              <a:buChar char="●"/>
            </a:pPr>
            <a:r>
              <a:rPr b="1" lang="en"/>
              <a:t>RQ3: Combinar Prefetch &amp; Compressão traz mais performance?</a:t>
            </a:r>
            <a:endParaRPr b="1"/>
          </a:p>
          <a:p>
            <a:pPr indent="-317500" lvl="1" marL="914400" rtl="0" algn="l">
              <a:spcBef>
                <a:spcPts val="1000"/>
              </a:spcBef>
              <a:spcAft>
                <a:spcPts val="1000"/>
              </a:spcAft>
              <a:buSzPts val="1400"/>
              <a:buChar char="○"/>
            </a:pPr>
            <a:r>
              <a:rPr lang="en"/>
              <a:t>SO6: Avaliar a combinação de SO1, SO2, SO3 &amp; SO4, SO5</a:t>
            </a:r>
            <a:endParaRPr/>
          </a:p>
        </p:txBody>
      </p:sp>
      <p:sp>
        <p:nvSpPr>
          <p:cNvPr id="650" name="Google Shape;650;p71"/>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descr="Ficheiro:Yes check.svg – Wikipédia, a enciclopédia livre" id="651" name="Google Shape;651;p71"/>
          <p:cNvPicPr preferRelativeResize="0"/>
          <p:nvPr/>
        </p:nvPicPr>
        <p:blipFill>
          <a:blip r:embed="rId3">
            <a:alphaModFix/>
          </a:blip>
          <a:stretch>
            <a:fillRect/>
          </a:stretch>
        </p:blipFill>
        <p:spPr>
          <a:xfrm>
            <a:off x="8183301" y="880676"/>
            <a:ext cx="492227" cy="492227"/>
          </a:xfrm>
          <a:prstGeom prst="rect">
            <a:avLst/>
          </a:prstGeom>
          <a:noFill/>
          <a:ln>
            <a:noFill/>
          </a:ln>
        </p:spPr>
      </p:pic>
      <p:pic>
        <p:nvPicPr>
          <p:cNvPr descr="Ficheiro:Yes check.svg – Wikipédia, a enciclopédia livre" id="652" name="Google Shape;652;p71"/>
          <p:cNvPicPr preferRelativeResize="0"/>
          <p:nvPr/>
        </p:nvPicPr>
        <p:blipFill>
          <a:blip r:embed="rId3">
            <a:alphaModFix/>
          </a:blip>
          <a:stretch>
            <a:fillRect/>
          </a:stretch>
        </p:blipFill>
        <p:spPr>
          <a:xfrm>
            <a:off x="5361751" y="2440301"/>
            <a:ext cx="492227" cy="492227"/>
          </a:xfrm>
          <a:prstGeom prst="rect">
            <a:avLst/>
          </a:prstGeom>
          <a:noFill/>
          <a:ln>
            <a:noFill/>
          </a:ln>
        </p:spPr>
      </p:pic>
      <p:pic>
        <p:nvPicPr>
          <p:cNvPr descr="Ficheiro:Yes check.svg – Wikipédia, a enciclopédia livre" id="653" name="Google Shape;653;p71"/>
          <p:cNvPicPr preferRelativeResize="0"/>
          <p:nvPr/>
        </p:nvPicPr>
        <p:blipFill>
          <a:blip r:embed="rId3">
            <a:alphaModFix/>
          </a:blip>
          <a:stretch>
            <a:fillRect/>
          </a:stretch>
        </p:blipFill>
        <p:spPr>
          <a:xfrm>
            <a:off x="7955401" y="3612076"/>
            <a:ext cx="492227" cy="49222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2"/>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Conclusão</a:t>
            </a:r>
            <a:endParaRPr/>
          </a:p>
        </p:txBody>
      </p:sp>
      <p:sp>
        <p:nvSpPr>
          <p:cNvPr id="659" name="Google Shape;659;p72"/>
          <p:cNvSpPr txBox="1"/>
          <p:nvPr>
            <p:ph idx="1" type="body"/>
          </p:nvPr>
        </p:nvSpPr>
        <p:spPr>
          <a:xfrm>
            <a:off x="320100" y="987450"/>
            <a:ext cx="8503800" cy="38469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1000"/>
              </a:spcBef>
              <a:spcAft>
                <a:spcPts val="0"/>
              </a:spcAft>
              <a:buSzPts val="2000"/>
              <a:buChar char="➔"/>
            </a:pPr>
            <a:r>
              <a:rPr lang="en" sz="2000"/>
              <a:t>Técnicas de Prefetch e Compressão separadas trazem speedup, mas a combinação das duas técnicas é sempre o melhor cenário para performance.</a:t>
            </a:r>
            <a:endParaRPr sz="2000"/>
          </a:p>
          <a:p>
            <a:pPr indent="-355600" lvl="0" marL="457200" rtl="0" algn="l">
              <a:lnSpc>
                <a:spcPct val="100000"/>
              </a:lnSpc>
              <a:spcBef>
                <a:spcPts val="1000"/>
              </a:spcBef>
              <a:spcAft>
                <a:spcPts val="0"/>
              </a:spcAft>
              <a:buSzPts val="2000"/>
              <a:buChar char="➔"/>
            </a:pPr>
            <a:r>
              <a:rPr lang="en" sz="2000"/>
              <a:t>Todos os algoritmos de checkpointing se beneficiaram da combinação de prefetch+compressão.</a:t>
            </a:r>
            <a:endParaRPr sz="2000"/>
          </a:p>
          <a:p>
            <a:pPr indent="-355600" lvl="0" marL="457200" rtl="0" algn="l">
              <a:lnSpc>
                <a:spcPct val="100000"/>
              </a:lnSpc>
              <a:spcBef>
                <a:spcPts val="1000"/>
              </a:spcBef>
              <a:spcAft>
                <a:spcPts val="0"/>
              </a:spcAft>
              <a:buSzPts val="2000"/>
              <a:buChar char="➔"/>
            </a:pPr>
            <a:r>
              <a:rPr lang="en" sz="2000"/>
              <a:t>É escalável em múltiplos nós</a:t>
            </a:r>
            <a:endParaRPr sz="2000"/>
          </a:p>
          <a:p>
            <a:pPr indent="-355600" lvl="0" marL="457200" rtl="0" algn="l">
              <a:lnSpc>
                <a:spcPct val="100000"/>
              </a:lnSpc>
              <a:spcBef>
                <a:spcPts val="1000"/>
              </a:spcBef>
              <a:spcAft>
                <a:spcPts val="0"/>
              </a:spcAft>
              <a:buSzPts val="2000"/>
              <a:buChar char="➔"/>
            </a:pPr>
            <a:r>
              <a:rPr lang="en" sz="2000"/>
              <a:t>A biblioteca GPUZIP, é extensível, flexível, e configurável</a:t>
            </a:r>
            <a:endParaRPr sz="2000"/>
          </a:p>
          <a:p>
            <a:pPr indent="-355600" lvl="0" marL="457200" rtl="0" algn="l">
              <a:lnSpc>
                <a:spcPct val="100000"/>
              </a:lnSpc>
              <a:spcBef>
                <a:spcPts val="1000"/>
              </a:spcBef>
              <a:spcAft>
                <a:spcPts val="1000"/>
              </a:spcAft>
              <a:buSzPts val="2000"/>
              <a:buChar char="➔"/>
            </a:pPr>
            <a:r>
              <a:rPr lang="en" sz="2000"/>
              <a:t>Próximos passos: aplicar a GPUZIP para outros tipos de aplicação, como machine learning.</a:t>
            </a:r>
            <a:endParaRPr sz="2000"/>
          </a:p>
        </p:txBody>
      </p:sp>
      <p:sp>
        <p:nvSpPr>
          <p:cNvPr id="660" name="Google Shape;660;p72"/>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3"/>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Contribuições</a:t>
            </a:r>
            <a:endParaRPr/>
          </a:p>
        </p:txBody>
      </p:sp>
      <p:sp>
        <p:nvSpPr>
          <p:cNvPr id="666" name="Google Shape;666;p73"/>
          <p:cNvSpPr txBox="1"/>
          <p:nvPr>
            <p:ph idx="1" type="body"/>
          </p:nvPr>
        </p:nvSpPr>
        <p:spPr>
          <a:xfrm>
            <a:off x="139025" y="987450"/>
            <a:ext cx="8936700" cy="3846900"/>
          </a:xfrm>
          <a:prstGeom prst="rect">
            <a:avLst/>
          </a:prstGeom>
        </p:spPr>
        <p:txBody>
          <a:bodyPr anchorCtr="0" anchor="t" bIns="91425" lIns="91425" spcFirstLastPara="1" rIns="91425" wrap="square" tIns="91425">
            <a:normAutofit lnSpcReduction="20000"/>
          </a:bodyPr>
          <a:lstStyle/>
          <a:p>
            <a:pPr indent="0" lvl="0" marL="457200" rtl="0" algn="l">
              <a:spcBef>
                <a:spcPts val="0"/>
              </a:spcBef>
              <a:spcAft>
                <a:spcPts val="0"/>
              </a:spcAft>
              <a:buNone/>
            </a:pPr>
            <a:r>
              <a:rPr b="1" lang="en"/>
              <a:t>Publicações:</a:t>
            </a:r>
            <a:endParaRPr b="1"/>
          </a:p>
          <a:p>
            <a:pPr indent="-342900" lvl="0" marL="914400" rtl="0" algn="l">
              <a:spcBef>
                <a:spcPts val="1000"/>
              </a:spcBef>
              <a:spcAft>
                <a:spcPts val="0"/>
              </a:spcAft>
              <a:buSzPts val="1800"/>
              <a:buChar char="●"/>
            </a:pPr>
            <a:r>
              <a:rPr lang="en"/>
              <a:t>Poster na SuperComputing 2023 (Denver/CO - EUA)</a:t>
            </a:r>
            <a:endParaRPr/>
          </a:p>
          <a:p>
            <a:pPr indent="-342900" lvl="0" marL="914400" rtl="0" algn="l">
              <a:spcBef>
                <a:spcPts val="1000"/>
              </a:spcBef>
              <a:spcAft>
                <a:spcPts val="0"/>
              </a:spcAft>
              <a:buSzPts val="1800"/>
              <a:buChar char="●"/>
            </a:pPr>
            <a:r>
              <a:rPr lang="en"/>
              <a:t>Conference Paper na EuroPAR 2024 (Madrid - Espanha)</a:t>
            </a:r>
            <a:endParaRPr/>
          </a:p>
          <a:p>
            <a:pPr indent="-342900" lvl="0" marL="914400" rtl="0" algn="l">
              <a:spcBef>
                <a:spcPts val="1000"/>
              </a:spcBef>
              <a:spcAft>
                <a:spcPts val="0"/>
              </a:spcAft>
              <a:buSzPts val="1800"/>
              <a:buChar char="●"/>
            </a:pPr>
            <a:r>
              <a:rPr lang="en"/>
              <a:t>Special Issue na SAGE IJHPCA (The International Journal of High Performance Computing Applications) (2025)</a:t>
            </a:r>
            <a:endParaRPr/>
          </a:p>
          <a:p>
            <a:pPr indent="0" lvl="0" marL="457200" rtl="0" algn="l">
              <a:spcBef>
                <a:spcPts val="1000"/>
              </a:spcBef>
              <a:spcAft>
                <a:spcPts val="0"/>
              </a:spcAft>
              <a:buNone/>
            </a:pPr>
            <a:r>
              <a:rPr lang="en"/>
              <a:t>—</a:t>
            </a:r>
            <a:endParaRPr/>
          </a:p>
          <a:p>
            <a:pPr indent="0" lvl="0" marL="457200" rtl="0" algn="l">
              <a:spcBef>
                <a:spcPts val="1000"/>
              </a:spcBef>
              <a:spcAft>
                <a:spcPts val="0"/>
              </a:spcAft>
              <a:buNone/>
            </a:pPr>
            <a:r>
              <a:rPr b="1" lang="en"/>
              <a:t>Artefatos gerados:</a:t>
            </a:r>
            <a:endParaRPr b="1"/>
          </a:p>
          <a:p>
            <a:pPr indent="-342900" lvl="0" marL="914400" rtl="0" algn="l">
              <a:spcBef>
                <a:spcPts val="1000"/>
              </a:spcBef>
              <a:spcAft>
                <a:spcPts val="0"/>
              </a:spcAft>
              <a:buSzPts val="1800"/>
              <a:buChar char="●"/>
            </a:pPr>
            <a:r>
              <a:rPr lang="en"/>
              <a:t>Biblioteca GPUZIP (Em aprovação para Open Source com Licença MIT)</a:t>
            </a:r>
            <a:endParaRPr/>
          </a:p>
          <a:p>
            <a:pPr indent="-342900" lvl="0" marL="914400" rtl="0" algn="l">
              <a:spcBef>
                <a:spcPts val="1000"/>
              </a:spcBef>
              <a:spcAft>
                <a:spcPts val="1000"/>
              </a:spcAft>
              <a:buSzPts val="1800"/>
              <a:buChar char="●"/>
            </a:pPr>
            <a:r>
              <a:rPr lang="en"/>
              <a:t>Datasets de entrada (Marmousi-3D, Large e Salt) hospedados em plataforma aberta (Unicamp REDU)</a:t>
            </a:r>
            <a:endParaRPr/>
          </a:p>
        </p:txBody>
      </p:sp>
      <p:sp>
        <p:nvSpPr>
          <p:cNvPr id="667" name="Google Shape;667;p73"/>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74"/>
          <p:cNvSpPr txBox="1"/>
          <p:nvPr>
            <p:ph idx="12" type="sldNum"/>
          </p:nvPr>
        </p:nvSpPr>
        <p:spPr>
          <a:xfrm>
            <a:off x="8352150" y="-1"/>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73" name="Google Shape;673;p74"/>
          <p:cNvSpPr txBox="1"/>
          <p:nvPr>
            <p:ph type="title"/>
          </p:nvPr>
        </p:nvSpPr>
        <p:spPr>
          <a:xfrm>
            <a:off x="228600" y="734700"/>
            <a:ext cx="8686800" cy="2204400"/>
          </a:xfrm>
          <a:prstGeom prst="rect">
            <a:avLst/>
          </a:prstGeom>
        </p:spPr>
        <p:txBody>
          <a:bodyPr anchorCtr="0" anchor="b" bIns="137150" lIns="137150" spcFirstLastPara="1" rIns="137150" wrap="square" tIns="137150">
            <a:normAutofit/>
          </a:bodyPr>
          <a:lstStyle/>
          <a:p>
            <a:pPr indent="0" lvl="0" marL="0" rtl="0" algn="l">
              <a:spcBef>
                <a:spcPts val="0"/>
              </a:spcBef>
              <a:spcAft>
                <a:spcPts val="0"/>
              </a:spcAft>
              <a:buNone/>
            </a:pPr>
            <a:r>
              <a:rPr lang="en"/>
              <a:t>Obrigado!</a:t>
            </a:r>
            <a:endParaRPr/>
          </a:p>
        </p:txBody>
      </p:sp>
      <p:sp>
        <p:nvSpPr>
          <p:cNvPr id="674" name="Google Shape;674;p74"/>
          <p:cNvSpPr txBox="1"/>
          <p:nvPr>
            <p:ph idx="1" type="subTitle"/>
          </p:nvPr>
        </p:nvSpPr>
        <p:spPr>
          <a:xfrm>
            <a:off x="228600" y="2910900"/>
            <a:ext cx="8686800" cy="1975200"/>
          </a:xfrm>
          <a:prstGeom prst="rect">
            <a:avLst/>
          </a:prstGeom>
        </p:spPr>
        <p:txBody>
          <a:bodyPr anchorCtr="0" anchor="b" bIns="228600" lIns="228600" spcFirstLastPara="1" rIns="228600" wrap="square" tIns="228600">
            <a:noAutofit/>
          </a:bodyPr>
          <a:lstStyle/>
          <a:p>
            <a:pPr indent="0" lvl="0" marL="0" rtl="0" algn="l">
              <a:spcBef>
                <a:spcPts val="0"/>
              </a:spcBef>
              <a:spcAft>
                <a:spcPts val="0"/>
              </a:spcAft>
              <a:buNone/>
            </a:pPr>
            <a:r>
              <a:rPr b="1" lang="en" sz="2000">
                <a:solidFill>
                  <a:schemeClr val="dk2"/>
                </a:solidFill>
                <a:latin typeface="Roboto Slab"/>
                <a:ea typeface="Roboto Slab"/>
                <a:cs typeface="Roboto Slab"/>
                <a:sym typeface="Roboto Slab"/>
              </a:rPr>
              <a:t>email</a:t>
            </a:r>
            <a:r>
              <a:rPr lang="en" sz="2000">
                <a:solidFill>
                  <a:schemeClr val="dk2"/>
                </a:solidFill>
              </a:rPr>
              <a:t> 	        </a:t>
            </a:r>
            <a:r>
              <a:rPr lang="en" sz="2000">
                <a:solidFill>
                  <a:schemeClr val="dk2"/>
                </a:solidFill>
                <a:uFill>
                  <a:noFill/>
                </a:uFill>
                <a:hlinkClick r:id="rId3">
                  <a:extLst>
                    <a:ext uri="{A12FA001-AC4F-418D-AE19-62706E023703}">
                      <ahyp:hlinkClr val="tx"/>
                    </a:ext>
                  </a:extLst>
                </a:hlinkClick>
              </a:rPr>
              <a:t>maltempi@ic.unicamp.br</a:t>
            </a:r>
            <a:endParaRPr sz="2000"/>
          </a:p>
          <a:p>
            <a:pPr indent="0" lvl="0" marL="0" rtl="0" algn="l">
              <a:spcBef>
                <a:spcPts val="0"/>
              </a:spcBef>
              <a:spcAft>
                <a:spcPts val="0"/>
              </a:spcAft>
              <a:buNone/>
            </a:pPr>
            <a:r>
              <a:t/>
            </a:r>
            <a:endParaRPr sz="2000">
              <a:solidFill>
                <a:schemeClr val="dk2"/>
              </a:solidFill>
            </a:endParaRPr>
          </a:p>
          <a:p>
            <a:pPr indent="0" lvl="0" marL="0" rtl="0" algn="l">
              <a:spcBef>
                <a:spcPts val="0"/>
              </a:spcBef>
              <a:spcAft>
                <a:spcPts val="1200"/>
              </a:spcAft>
              <a:buNone/>
            </a:pPr>
            <a:r>
              <a:t/>
            </a:r>
            <a:endParaRPr b="1" sz="2000">
              <a:solidFill>
                <a:schemeClr val="dk2"/>
              </a:solidFill>
              <a:latin typeface="Roboto Slab"/>
              <a:ea typeface="Roboto Slab"/>
              <a:cs typeface="Roboto Slab"/>
              <a:sym typeface="Roboto Slab"/>
            </a:endParaRPr>
          </a:p>
        </p:txBody>
      </p:sp>
      <p:pic>
        <p:nvPicPr>
          <p:cNvPr id="675" name="Google Shape;675;p74"/>
          <p:cNvPicPr preferRelativeResize="0"/>
          <p:nvPr/>
        </p:nvPicPr>
        <p:blipFill>
          <a:blip r:embed="rId4">
            <a:alphaModFix/>
          </a:blip>
          <a:stretch>
            <a:fillRect/>
          </a:stretch>
        </p:blipFill>
        <p:spPr>
          <a:xfrm>
            <a:off x="7436944" y="4275787"/>
            <a:ext cx="615994" cy="500901"/>
          </a:xfrm>
          <a:prstGeom prst="rect">
            <a:avLst/>
          </a:prstGeom>
          <a:noFill/>
          <a:ln>
            <a:noFill/>
          </a:ln>
          <a:effectLst>
            <a:outerShdw blurRad="57150" rotWithShape="0" algn="bl" dir="5400000" dist="19050">
              <a:srgbClr val="000000">
                <a:alpha val="50000"/>
              </a:srgbClr>
            </a:outerShdw>
          </a:effectLst>
        </p:spPr>
      </p:pic>
      <p:sp>
        <p:nvSpPr>
          <p:cNvPr id="676" name="Google Shape;676;p74"/>
          <p:cNvSpPr txBox="1"/>
          <p:nvPr/>
        </p:nvSpPr>
        <p:spPr>
          <a:xfrm>
            <a:off x="6681425" y="3577225"/>
            <a:ext cx="2471700" cy="461700"/>
          </a:xfrm>
          <a:prstGeom prst="rect">
            <a:avLst/>
          </a:prstGeom>
          <a:noFill/>
          <a:ln>
            <a:noFill/>
          </a:ln>
        </p:spPr>
        <p:txBody>
          <a:bodyPr anchorCtr="0" anchor="b" bIns="91425" lIns="91425" spcFirstLastPara="1" rIns="91425" wrap="square" tIns="91425">
            <a:spAutoFit/>
          </a:bodyPr>
          <a:lstStyle/>
          <a:p>
            <a:pPr indent="0" lvl="0" marL="0" rtl="0" algn="l">
              <a:spcBef>
                <a:spcPts val="0"/>
              </a:spcBef>
              <a:spcAft>
                <a:spcPts val="0"/>
              </a:spcAft>
              <a:buNone/>
            </a:pPr>
            <a:r>
              <a:t/>
            </a:r>
            <a:endParaRPr sz="1800">
              <a:solidFill>
                <a:schemeClr val="lt1"/>
              </a:solidFill>
              <a:latin typeface="Inter"/>
              <a:ea typeface="Inter"/>
              <a:cs typeface="Inter"/>
              <a:sym typeface="Inter"/>
            </a:endParaRPr>
          </a:p>
        </p:txBody>
      </p:sp>
      <p:pic>
        <p:nvPicPr>
          <p:cNvPr id="677" name="Google Shape;677;p74"/>
          <p:cNvPicPr preferRelativeResize="0"/>
          <p:nvPr/>
        </p:nvPicPr>
        <p:blipFill>
          <a:blip r:embed="rId5">
            <a:alphaModFix/>
          </a:blip>
          <a:stretch>
            <a:fillRect/>
          </a:stretch>
        </p:blipFill>
        <p:spPr>
          <a:xfrm>
            <a:off x="8158636" y="4218228"/>
            <a:ext cx="616000" cy="616012"/>
          </a:xfrm>
          <a:prstGeom prst="rect">
            <a:avLst/>
          </a:prstGeom>
          <a:noFill/>
          <a:ln>
            <a:noFill/>
          </a:ln>
        </p:spPr>
      </p:pic>
      <p:pic>
        <p:nvPicPr>
          <p:cNvPr id="678" name="Google Shape;678;p74" title="cropped-lsc_logo.png"/>
          <p:cNvPicPr preferRelativeResize="0"/>
          <p:nvPr/>
        </p:nvPicPr>
        <p:blipFill rotWithShape="1">
          <a:blip r:embed="rId6">
            <a:alphaModFix/>
          </a:blip>
          <a:srcRect b="129" l="0" r="0" t="139"/>
          <a:stretch/>
        </p:blipFill>
        <p:spPr>
          <a:xfrm>
            <a:off x="6783450" y="4253075"/>
            <a:ext cx="547825" cy="5463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Implementação </a:t>
            </a:r>
            <a:r>
              <a:rPr i="1" lang="en"/>
              <a:t>Naïve</a:t>
            </a:r>
            <a:endParaRPr i="1"/>
          </a:p>
        </p:txBody>
      </p:sp>
      <p:sp>
        <p:nvSpPr>
          <p:cNvPr id="147" name="Google Shape;147;p23"/>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48" name="Google Shape;148;p23"/>
          <p:cNvPicPr preferRelativeResize="0"/>
          <p:nvPr/>
        </p:nvPicPr>
        <p:blipFill>
          <a:blip r:embed="rId3">
            <a:alphaModFix/>
          </a:blip>
          <a:stretch>
            <a:fillRect/>
          </a:stretch>
        </p:blipFill>
        <p:spPr>
          <a:xfrm>
            <a:off x="152400" y="830700"/>
            <a:ext cx="8839200" cy="387410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97350" y="0"/>
            <a:ext cx="90921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SzPts val="990"/>
              <a:buNone/>
            </a:pPr>
            <a:r>
              <a:rPr lang="en" sz="2320"/>
              <a:t>Algoritmos de Checkpointing (Revolve, zCut, e Uniform)</a:t>
            </a:r>
            <a:endParaRPr sz="2320"/>
          </a:p>
        </p:txBody>
      </p:sp>
      <p:sp>
        <p:nvSpPr>
          <p:cNvPr id="154" name="Google Shape;154;p24"/>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55" name="Google Shape;155;p24"/>
          <p:cNvSpPr txBox="1"/>
          <p:nvPr/>
        </p:nvSpPr>
        <p:spPr>
          <a:xfrm>
            <a:off x="47325" y="802225"/>
            <a:ext cx="3805800" cy="48333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chemeClr val="lt1"/>
              </a:buClr>
              <a:buSzPts val="2100"/>
              <a:buFont typeface="Inter"/>
              <a:buAutoNum type="arabicPeriod"/>
            </a:pPr>
            <a:r>
              <a:rPr lang="en" sz="2100">
                <a:solidFill>
                  <a:schemeClr val="lt1"/>
                </a:solidFill>
                <a:latin typeface="Inter"/>
                <a:ea typeface="Inter"/>
                <a:cs typeface="Inter"/>
                <a:sym typeface="Inter"/>
              </a:rPr>
              <a:t>Quantidade inicial de </a:t>
            </a:r>
            <a:r>
              <a:rPr i="1" lang="en" sz="2100">
                <a:solidFill>
                  <a:schemeClr val="lt1"/>
                </a:solidFill>
                <a:latin typeface="Inter"/>
                <a:ea typeface="Inter"/>
                <a:cs typeface="Inter"/>
                <a:sym typeface="Inter"/>
              </a:rPr>
              <a:t>snapshots</a:t>
            </a:r>
            <a:endParaRPr i="1" sz="2100">
              <a:solidFill>
                <a:schemeClr val="lt1"/>
              </a:solidFill>
              <a:latin typeface="Inter"/>
              <a:ea typeface="Inter"/>
              <a:cs typeface="Inter"/>
              <a:sym typeface="Inter"/>
            </a:endParaRPr>
          </a:p>
          <a:p>
            <a:pPr indent="-361950" lvl="0" marL="457200" rtl="0" algn="l">
              <a:spcBef>
                <a:spcPts val="1000"/>
              </a:spcBef>
              <a:spcAft>
                <a:spcPts val="0"/>
              </a:spcAft>
              <a:buClr>
                <a:schemeClr val="lt1"/>
              </a:buClr>
              <a:buSzPts val="2100"/>
              <a:buFont typeface="Inter"/>
              <a:buAutoNum type="arabicPeriod"/>
            </a:pPr>
            <a:r>
              <a:rPr lang="en" sz="2100">
                <a:solidFill>
                  <a:schemeClr val="lt1"/>
                </a:solidFill>
                <a:latin typeface="Inter"/>
                <a:ea typeface="Inter"/>
                <a:cs typeface="Inter"/>
                <a:sym typeface="Inter"/>
              </a:rPr>
              <a:t>Orquestram a aplicação</a:t>
            </a:r>
            <a:endParaRPr sz="2100">
              <a:solidFill>
                <a:schemeClr val="lt1"/>
              </a:solidFill>
              <a:latin typeface="Inter"/>
              <a:ea typeface="Inter"/>
              <a:cs typeface="Inter"/>
              <a:sym typeface="Inter"/>
            </a:endParaRPr>
          </a:p>
          <a:p>
            <a:pPr indent="-361950" lvl="0" marL="457200" rtl="0" algn="l">
              <a:spcBef>
                <a:spcPts val="1000"/>
              </a:spcBef>
              <a:spcAft>
                <a:spcPts val="0"/>
              </a:spcAft>
              <a:buClr>
                <a:schemeClr val="lt1"/>
              </a:buClr>
              <a:buSzPts val="2100"/>
              <a:buFont typeface="Inter"/>
              <a:buAutoNum type="arabicPeriod"/>
            </a:pPr>
            <a:r>
              <a:rPr lang="en" sz="2100">
                <a:solidFill>
                  <a:schemeClr val="lt1"/>
                </a:solidFill>
                <a:latin typeface="Inter"/>
                <a:ea typeface="Inter"/>
                <a:cs typeface="Inter"/>
                <a:sym typeface="Inter"/>
              </a:rPr>
              <a:t>Rápida execução</a:t>
            </a:r>
            <a:endParaRPr sz="2100">
              <a:solidFill>
                <a:schemeClr val="lt1"/>
              </a:solidFill>
              <a:latin typeface="Inter"/>
              <a:ea typeface="Inter"/>
              <a:cs typeface="Inter"/>
              <a:sym typeface="Inter"/>
            </a:endParaRPr>
          </a:p>
          <a:p>
            <a:pPr indent="-361950" lvl="0" marL="457200" rtl="0" algn="l">
              <a:spcBef>
                <a:spcPts val="1000"/>
              </a:spcBef>
              <a:spcAft>
                <a:spcPts val="0"/>
              </a:spcAft>
              <a:buClr>
                <a:schemeClr val="lt1"/>
              </a:buClr>
              <a:buSzPts val="2100"/>
              <a:buFont typeface="Inter"/>
              <a:buAutoNum type="arabicPeriod"/>
            </a:pPr>
            <a:r>
              <a:rPr lang="en" sz="2100">
                <a:solidFill>
                  <a:schemeClr val="lt1"/>
                </a:solidFill>
                <a:latin typeface="Inter"/>
                <a:ea typeface="Inter"/>
                <a:cs typeface="Inter"/>
                <a:sym typeface="Inter"/>
              </a:rPr>
              <a:t>Reutilização dos mesmos </a:t>
            </a:r>
            <a:r>
              <a:rPr i="1" lang="en" sz="2100">
                <a:solidFill>
                  <a:schemeClr val="lt1"/>
                </a:solidFill>
                <a:latin typeface="Inter"/>
                <a:ea typeface="Inter"/>
                <a:cs typeface="Inter"/>
                <a:sym typeface="Inter"/>
              </a:rPr>
              <a:t>snapshots </a:t>
            </a:r>
            <a:r>
              <a:rPr lang="en" sz="2100">
                <a:solidFill>
                  <a:schemeClr val="lt1"/>
                </a:solidFill>
                <a:latin typeface="Inter"/>
                <a:ea typeface="Inter"/>
                <a:cs typeface="Inter"/>
                <a:sym typeface="Inter"/>
              </a:rPr>
              <a:t>em um curto espaço de tempo</a:t>
            </a:r>
            <a:endParaRPr sz="2100">
              <a:solidFill>
                <a:schemeClr val="lt1"/>
              </a:solidFill>
              <a:latin typeface="Inter"/>
              <a:ea typeface="Inter"/>
              <a:cs typeface="Inter"/>
              <a:sym typeface="Inter"/>
            </a:endParaRPr>
          </a:p>
          <a:p>
            <a:pPr indent="-361950" lvl="0" marL="457200" rtl="0" algn="l">
              <a:spcBef>
                <a:spcPts val="1000"/>
              </a:spcBef>
              <a:spcAft>
                <a:spcPts val="0"/>
              </a:spcAft>
              <a:buClr>
                <a:schemeClr val="lt1"/>
              </a:buClr>
              <a:buSzPts val="2100"/>
              <a:buFont typeface="Inter"/>
              <a:buAutoNum type="arabicPeriod"/>
            </a:pPr>
            <a:r>
              <a:rPr lang="en" sz="2100">
                <a:solidFill>
                  <a:schemeClr val="lt1"/>
                </a:solidFill>
                <a:latin typeface="Inter"/>
                <a:ea typeface="Inter"/>
                <a:cs typeface="Inter"/>
                <a:sym typeface="Inter"/>
              </a:rPr>
              <a:t>Algoritmos Determinísticos</a:t>
            </a:r>
            <a:endParaRPr sz="2100">
              <a:solidFill>
                <a:schemeClr val="lt1"/>
              </a:solidFill>
              <a:latin typeface="Inter"/>
              <a:ea typeface="Inter"/>
              <a:cs typeface="Inter"/>
              <a:sym typeface="Inter"/>
            </a:endParaRPr>
          </a:p>
          <a:p>
            <a:pPr indent="0" lvl="0" marL="0" rtl="0" algn="l">
              <a:spcBef>
                <a:spcPts val="1000"/>
              </a:spcBef>
              <a:spcAft>
                <a:spcPts val="0"/>
              </a:spcAft>
              <a:buNone/>
            </a:pPr>
            <a:r>
              <a:t/>
            </a:r>
            <a:endParaRPr sz="2100">
              <a:solidFill>
                <a:schemeClr val="lt1"/>
              </a:solidFill>
              <a:latin typeface="Inter"/>
              <a:ea typeface="Inter"/>
              <a:cs typeface="Inter"/>
              <a:sym typeface="Inter"/>
            </a:endParaRPr>
          </a:p>
          <a:p>
            <a:pPr indent="0" lvl="0" marL="0" rtl="0" algn="l">
              <a:spcBef>
                <a:spcPts val="1000"/>
              </a:spcBef>
              <a:spcAft>
                <a:spcPts val="1000"/>
              </a:spcAft>
              <a:buNone/>
            </a:pPr>
            <a:r>
              <a:t/>
            </a:r>
            <a:endParaRPr b="1" sz="2100">
              <a:solidFill>
                <a:schemeClr val="lt1"/>
              </a:solidFill>
              <a:latin typeface="Inter"/>
              <a:ea typeface="Inter"/>
              <a:cs typeface="Inter"/>
              <a:sym typeface="Inter"/>
            </a:endParaRPr>
          </a:p>
        </p:txBody>
      </p:sp>
      <p:sp>
        <p:nvSpPr>
          <p:cNvPr id="156" name="Google Shape;156;p24"/>
          <p:cNvSpPr txBox="1"/>
          <p:nvPr/>
        </p:nvSpPr>
        <p:spPr>
          <a:xfrm>
            <a:off x="3926200" y="802225"/>
            <a:ext cx="5168400" cy="3971100"/>
          </a:xfrm>
          <a:prstGeom prst="rect">
            <a:avLst/>
          </a:prstGeom>
          <a:noFill/>
          <a:ln cap="flat" cmpd="sng" w="2857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000">
                <a:latin typeface="Courier New"/>
                <a:ea typeface="Courier New"/>
                <a:cs typeface="Courier New"/>
                <a:sym typeface="Courier New"/>
              </a:rPr>
              <a:t>action = getAction(timestep)</a:t>
            </a:r>
            <a:endParaRPr sz="2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while action != </a:t>
            </a:r>
            <a:r>
              <a:rPr b="1" lang="en" sz="2000">
                <a:latin typeface="Courier New"/>
                <a:ea typeface="Courier New"/>
                <a:cs typeface="Courier New"/>
                <a:sym typeface="Courier New"/>
              </a:rPr>
              <a:t>TERMINATE</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if action == </a:t>
            </a:r>
            <a:r>
              <a:rPr b="1" lang="en" sz="2000">
                <a:latin typeface="Courier New"/>
                <a:ea typeface="Courier New"/>
                <a:cs typeface="Courier New"/>
                <a:sym typeface="Courier New"/>
              </a:rPr>
              <a:t>FORWARD</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a:t>
            </a:r>
            <a:r>
              <a:rPr b="1" lang="en" sz="2000">
                <a:latin typeface="Courier New"/>
                <a:ea typeface="Courier New"/>
                <a:cs typeface="Courier New"/>
                <a:sym typeface="Courier New"/>
              </a:rPr>
              <a:t>calc_forward</a:t>
            </a:r>
            <a:r>
              <a:rPr lang="en" sz="2000">
                <a:latin typeface="Courier New"/>
                <a:ea typeface="Courier New"/>
                <a:cs typeface="Courier New"/>
                <a:sym typeface="Courier New"/>
              </a:rPr>
              <a:t>(timestep)</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elif action == </a:t>
            </a:r>
            <a:r>
              <a:rPr b="1" lang="en" sz="2000">
                <a:latin typeface="Courier New"/>
                <a:ea typeface="Courier New"/>
                <a:cs typeface="Courier New"/>
                <a:sym typeface="Courier New"/>
              </a:rPr>
              <a:t>SAVE</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a:t>
            </a:r>
            <a:r>
              <a:rPr b="1" lang="en" sz="2000">
                <a:latin typeface="Courier New"/>
                <a:ea typeface="Courier New"/>
                <a:cs typeface="Courier New"/>
                <a:sym typeface="Courier New"/>
              </a:rPr>
              <a:t>save_checkpoint</a:t>
            </a:r>
            <a:r>
              <a:rPr lang="en" sz="2000">
                <a:latin typeface="Courier New"/>
                <a:ea typeface="Courier New"/>
                <a:cs typeface="Courier New"/>
                <a:sym typeface="Courier New"/>
              </a:rPr>
              <a:t>(timestep)</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elif action == </a:t>
            </a:r>
            <a:r>
              <a:rPr b="1" lang="en" sz="2000">
                <a:latin typeface="Courier New"/>
                <a:ea typeface="Courier New"/>
                <a:cs typeface="Courier New"/>
                <a:sym typeface="Courier New"/>
              </a:rPr>
              <a:t>RESTORE</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a:t>
            </a:r>
            <a:r>
              <a:rPr b="1" lang="en" sz="2000">
                <a:latin typeface="Courier New"/>
                <a:ea typeface="Courier New"/>
                <a:cs typeface="Courier New"/>
                <a:sym typeface="Courier New"/>
              </a:rPr>
              <a:t>restore_checkpoint</a:t>
            </a:r>
            <a:r>
              <a:rPr lang="en" sz="2000">
                <a:latin typeface="Courier New"/>
                <a:ea typeface="Courier New"/>
                <a:cs typeface="Courier New"/>
                <a:sym typeface="Courier New"/>
              </a:rPr>
              <a:t>(timestep)</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elif action == </a:t>
            </a:r>
            <a:r>
              <a:rPr b="1" lang="en" sz="2000">
                <a:latin typeface="Courier New"/>
                <a:ea typeface="Courier New"/>
                <a:cs typeface="Courier New"/>
                <a:sym typeface="Courier New"/>
              </a:rPr>
              <a:t>BACKWARD</a:t>
            </a:r>
            <a:r>
              <a:rPr lang="en" sz="2000">
                <a:latin typeface="Courier New"/>
                <a:ea typeface="Courier New"/>
                <a:cs typeface="Courier New"/>
                <a:sym typeface="Courier New"/>
              </a:rPr>
              <a:t>:</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a:t>
            </a:r>
            <a:r>
              <a:rPr b="1" lang="en" sz="2000">
                <a:latin typeface="Courier New"/>
                <a:ea typeface="Courier New"/>
                <a:cs typeface="Courier New"/>
                <a:sym typeface="Courier New"/>
              </a:rPr>
              <a:t>calc_backward</a:t>
            </a:r>
            <a:r>
              <a:rPr lang="en" sz="2000">
                <a:latin typeface="Courier New"/>
                <a:ea typeface="Courier New"/>
                <a:cs typeface="Courier New"/>
                <a:sym typeface="Courier New"/>
              </a:rPr>
              <a:t>(timestep)</a:t>
            </a:r>
            <a:endParaRPr sz="2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  action = getAction(timestep)</a:t>
            </a:r>
            <a:endParaRPr sz="20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Revolve</a:t>
            </a:r>
            <a:endParaRPr/>
          </a:p>
        </p:txBody>
      </p:sp>
      <p:sp>
        <p:nvSpPr>
          <p:cNvPr id="162" name="Google Shape;162;p25"/>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63" name="Google Shape;163;p25"/>
          <p:cNvPicPr preferRelativeResize="0"/>
          <p:nvPr/>
        </p:nvPicPr>
        <p:blipFill>
          <a:blip r:embed="rId3">
            <a:alphaModFix/>
          </a:blip>
          <a:stretch>
            <a:fillRect/>
          </a:stretch>
        </p:blipFill>
        <p:spPr>
          <a:xfrm>
            <a:off x="1121625" y="749825"/>
            <a:ext cx="6900751" cy="3857450"/>
          </a:xfrm>
          <a:prstGeom prst="rect">
            <a:avLst/>
          </a:prstGeom>
          <a:noFill/>
          <a:ln>
            <a:noFill/>
          </a:ln>
        </p:spPr>
      </p:pic>
      <p:sp>
        <p:nvSpPr>
          <p:cNvPr id="164" name="Google Shape;164;p25"/>
          <p:cNvSpPr txBox="1"/>
          <p:nvPr/>
        </p:nvSpPr>
        <p:spPr>
          <a:xfrm>
            <a:off x="0" y="4678800"/>
            <a:ext cx="6046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Inter"/>
                <a:ea typeface="Inter"/>
                <a:cs typeface="Inter"/>
                <a:sym typeface="Inter"/>
              </a:rPr>
              <a:t>Créditos Imagem: UCSD CSE 291 Tzu-Mao Li </a:t>
            </a:r>
            <a:r>
              <a:rPr lang="en" sz="1100" u="sng">
                <a:solidFill>
                  <a:schemeClr val="hlink"/>
                </a:solidFill>
                <a:hlinkClick r:id="rId4"/>
              </a:rPr>
              <a:t>cseweb.ucsd.edu/~tzli/cse291/sp2024/lectures/checkpointing.pdf</a:t>
            </a:r>
            <a:endParaRPr sz="1100">
              <a:solidFill>
                <a:schemeClr val="lt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0" y="0"/>
            <a:ext cx="7955400" cy="678300"/>
          </a:xfrm>
          <a:prstGeom prst="rect">
            <a:avLst/>
          </a:prstGeom>
        </p:spPr>
        <p:txBody>
          <a:bodyPr anchorCtr="0" anchor="ctr" bIns="91425" lIns="411475" spcFirstLastPara="1" rIns="91425" wrap="square" tIns="91425">
            <a:normAutofit/>
          </a:bodyPr>
          <a:lstStyle/>
          <a:p>
            <a:pPr indent="0" lvl="0" marL="0" rtl="0" algn="l">
              <a:spcBef>
                <a:spcPts val="0"/>
              </a:spcBef>
              <a:spcAft>
                <a:spcPts val="0"/>
              </a:spcAft>
              <a:buNone/>
            </a:pPr>
            <a:r>
              <a:rPr lang="en"/>
              <a:t>zCut</a:t>
            </a:r>
            <a:endParaRPr/>
          </a:p>
        </p:txBody>
      </p:sp>
      <p:sp>
        <p:nvSpPr>
          <p:cNvPr id="170" name="Google Shape;170;p26"/>
          <p:cNvSpPr txBox="1"/>
          <p:nvPr>
            <p:ph idx="1" type="body"/>
          </p:nvPr>
        </p:nvSpPr>
        <p:spPr>
          <a:xfrm>
            <a:off x="323850" y="770350"/>
            <a:ext cx="8503800" cy="1554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Representa o problema computacional como grafos, onde </a:t>
            </a:r>
            <a:r>
              <a:rPr b="1" lang="en"/>
              <a:t>nós </a:t>
            </a:r>
            <a:r>
              <a:rPr lang="en"/>
              <a:t>são os </a:t>
            </a:r>
            <a:r>
              <a:rPr i="1" lang="en"/>
              <a:t>kernels </a:t>
            </a:r>
            <a:r>
              <a:rPr lang="en"/>
              <a:t>e as </a:t>
            </a:r>
            <a:r>
              <a:rPr b="1" lang="en"/>
              <a:t>arestas </a:t>
            </a:r>
            <a:r>
              <a:rPr lang="en"/>
              <a:t>mapeiam as dependências entre as tasks.</a:t>
            </a:r>
            <a:endParaRPr/>
          </a:p>
          <a:p>
            <a:pPr indent="-342900" lvl="0" marL="457200" rtl="0" algn="l">
              <a:spcBef>
                <a:spcPts val="1000"/>
              </a:spcBef>
              <a:spcAft>
                <a:spcPts val="0"/>
              </a:spcAft>
              <a:buSzPts val="1800"/>
              <a:buChar char="●"/>
            </a:pPr>
            <a:r>
              <a:rPr lang="en"/>
              <a:t>Faz “</a:t>
            </a:r>
            <a:r>
              <a:rPr b="1" lang="en"/>
              <a:t>cortes</a:t>
            </a:r>
            <a:r>
              <a:rPr lang="en"/>
              <a:t>” e dentro destes “cortes” </a:t>
            </a:r>
            <a:r>
              <a:rPr lang="en" u="sng"/>
              <a:t>todos</a:t>
            </a:r>
            <a:r>
              <a:rPr lang="en"/>
              <a:t> os timesteps são salvos</a:t>
            </a:r>
            <a:endParaRPr/>
          </a:p>
        </p:txBody>
      </p:sp>
      <p:sp>
        <p:nvSpPr>
          <p:cNvPr id="171" name="Google Shape;171;p26"/>
          <p:cNvSpPr txBox="1"/>
          <p:nvPr>
            <p:ph idx="12" type="sldNum"/>
          </p:nvPr>
        </p:nvSpPr>
        <p:spPr>
          <a:xfrm>
            <a:off x="8352450" y="0"/>
            <a:ext cx="791700" cy="678300"/>
          </a:xfrm>
          <a:prstGeom prst="rect">
            <a:avLst/>
          </a:prstGeom>
        </p:spPr>
        <p:txBody>
          <a:bodyPr anchorCtr="0" anchor="ctr" bIns="91425" lIns="18287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cxnSp>
        <p:nvCxnSpPr>
          <p:cNvPr id="172" name="Google Shape;172;p26"/>
          <p:cNvCxnSpPr/>
          <p:nvPr/>
        </p:nvCxnSpPr>
        <p:spPr>
          <a:xfrm>
            <a:off x="902550" y="3112375"/>
            <a:ext cx="7338900" cy="37200"/>
          </a:xfrm>
          <a:prstGeom prst="straightConnector1">
            <a:avLst/>
          </a:prstGeom>
          <a:noFill/>
          <a:ln cap="flat" cmpd="sng" w="28575">
            <a:solidFill>
              <a:schemeClr val="lt1"/>
            </a:solidFill>
            <a:prstDash val="solid"/>
            <a:round/>
            <a:headEnd len="med" w="med" type="none"/>
            <a:tailEnd len="med" w="med" type="none"/>
          </a:ln>
        </p:spPr>
      </p:cxnSp>
      <p:cxnSp>
        <p:nvCxnSpPr>
          <p:cNvPr id="173" name="Google Shape;173;p26"/>
          <p:cNvCxnSpPr/>
          <p:nvPr/>
        </p:nvCxnSpPr>
        <p:spPr>
          <a:xfrm flipH="1">
            <a:off x="902550" y="2688925"/>
            <a:ext cx="7500" cy="884100"/>
          </a:xfrm>
          <a:prstGeom prst="straightConnector1">
            <a:avLst/>
          </a:prstGeom>
          <a:noFill/>
          <a:ln cap="flat" cmpd="sng" w="38100">
            <a:solidFill>
              <a:schemeClr val="accent4"/>
            </a:solidFill>
            <a:prstDash val="solid"/>
            <a:round/>
            <a:headEnd len="med" w="med" type="none"/>
            <a:tailEnd len="med" w="med" type="none"/>
          </a:ln>
        </p:spPr>
      </p:cxnSp>
      <p:cxnSp>
        <p:nvCxnSpPr>
          <p:cNvPr id="174" name="Google Shape;174;p26"/>
          <p:cNvCxnSpPr/>
          <p:nvPr/>
        </p:nvCxnSpPr>
        <p:spPr>
          <a:xfrm flipH="1">
            <a:off x="4572000" y="2722475"/>
            <a:ext cx="7500" cy="884100"/>
          </a:xfrm>
          <a:prstGeom prst="straightConnector1">
            <a:avLst/>
          </a:prstGeom>
          <a:noFill/>
          <a:ln cap="flat" cmpd="sng" w="38100">
            <a:solidFill>
              <a:schemeClr val="accent4"/>
            </a:solidFill>
            <a:prstDash val="solid"/>
            <a:round/>
            <a:headEnd len="med" w="med" type="none"/>
            <a:tailEnd len="med" w="med" type="none"/>
          </a:ln>
        </p:spPr>
      </p:cxnSp>
      <p:cxnSp>
        <p:nvCxnSpPr>
          <p:cNvPr id="175" name="Google Shape;175;p26"/>
          <p:cNvCxnSpPr/>
          <p:nvPr/>
        </p:nvCxnSpPr>
        <p:spPr>
          <a:xfrm flipH="1">
            <a:off x="6406725" y="2722475"/>
            <a:ext cx="7500" cy="884100"/>
          </a:xfrm>
          <a:prstGeom prst="straightConnector1">
            <a:avLst/>
          </a:prstGeom>
          <a:noFill/>
          <a:ln cap="flat" cmpd="sng" w="38100">
            <a:solidFill>
              <a:schemeClr val="accent4"/>
            </a:solidFill>
            <a:prstDash val="solid"/>
            <a:round/>
            <a:headEnd len="med" w="med" type="none"/>
            <a:tailEnd len="med" w="med" type="none"/>
          </a:ln>
        </p:spPr>
      </p:cxnSp>
      <p:cxnSp>
        <p:nvCxnSpPr>
          <p:cNvPr id="176" name="Google Shape;176;p26"/>
          <p:cNvCxnSpPr/>
          <p:nvPr/>
        </p:nvCxnSpPr>
        <p:spPr>
          <a:xfrm flipH="1">
            <a:off x="2737275" y="2722475"/>
            <a:ext cx="7500" cy="884100"/>
          </a:xfrm>
          <a:prstGeom prst="straightConnector1">
            <a:avLst/>
          </a:prstGeom>
          <a:noFill/>
          <a:ln cap="flat" cmpd="sng" w="38100">
            <a:solidFill>
              <a:schemeClr val="accent4"/>
            </a:solidFill>
            <a:prstDash val="solid"/>
            <a:round/>
            <a:headEnd len="med" w="med" type="none"/>
            <a:tailEnd len="med" w="med" type="none"/>
          </a:ln>
        </p:spPr>
      </p:cxnSp>
      <p:cxnSp>
        <p:nvCxnSpPr>
          <p:cNvPr id="177" name="Google Shape;177;p26"/>
          <p:cNvCxnSpPr/>
          <p:nvPr/>
        </p:nvCxnSpPr>
        <p:spPr>
          <a:xfrm>
            <a:off x="6581275"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78" name="Google Shape;178;p26"/>
          <p:cNvCxnSpPr/>
          <p:nvPr/>
        </p:nvCxnSpPr>
        <p:spPr>
          <a:xfrm>
            <a:off x="6733018"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79" name="Google Shape;179;p26"/>
          <p:cNvCxnSpPr/>
          <p:nvPr/>
        </p:nvCxnSpPr>
        <p:spPr>
          <a:xfrm>
            <a:off x="6884760"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0" name="Google Shape;180;p26"/>
          <p:cNvCxnSpPr/>
          <p:nvPr/>
        </p:nvCxnSpPr>
        <p:spPr>
          <a:xfrm>
            <a:off x="7036502"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1" name="Google Shape;181;p26"/>
          <p:cNvCxnSpPr/>
          <p:nvPr/>
        </p:nvCxnSpPr>
        <p:spPr>
          <a:xfrm>
            <a:off x="7188245"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2" name="Google Shape;182;p26"/>
          <p:cNvCxnSpPr/>
          <p:nvPr/>
        </p:nvCxnSpPr>
        <p:spPr>
          <a:xfrm>
            <a:off x="7339988"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3" name="Google Shape;183;p26"/>
          <p:cNvCxnSpPr/>
          <p:nvPr/>
        </p:nvCxnSpPr>
        <p:spPr>
          <a:xfrm>
            <a:off x="7491730"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4" name="Google Shape;184;p26"/>
          <p:cNvCxnSpPr/>
          <p:nvPr/>
        </p:nvCxnSpPr>
        <p:spPr>
          <a:xfrm>
            <a:off x="7643473"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5" name="Google Shape;185;p26"/>
          <p:cNvCxnSpPr/>
          <p:nvPr/>
        </p:nvCxnSpPr>
        <p:spPr>
          <a:xfrm>
            <a:off x="7795215"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6" name="Google Shape;186;p26"/>
          <p:cNvCxnSpPr/>
          <p:nvPr/>
        </p:nvCxnSpPr>
        <p:spPr>
          <a:xfrm>
            <a:off x="7946958"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7" name="Google Shape;187;p26"/>
          <p:cNvCxnSpPr/>
          <p:nvPr/>
        </p:nvCxnSpPr>
        <p:spPr>
          <a:xfrm>
            <a:off x="8098700" y="2993875"/>
            <a:ext cx="0" cy="342900"/>
          </a:xfrm>
          <a:prstGeom prst="straightConnector1">
            <a:avLst/>
          </a:prstGeom>
          <a:noFill/>
          <a:ln cap="flat" cmpd="sng" w="19050">
            <a:solidFill>
              <a:schemeClr val="accent4"/>
            </a:solidFill>
            <a:prstDash val="solid"/>
            <a:round/>
            <a:headEnd len="med" w="med" type="none"/>
            <a:tailEnd len="med" w="med" type="triangle"/>
          </a:ln>
        </p:spPr>
      </p:cxnSp>
      <p:cxnSp>
        <p:nvCxnSpPr>
          <p:cNvPr id="188" name="Google Shape;188;p26"/>
          <p:cNvCxnSpPr/>
          <p:nvPr/>
        </p:nvCxnSpPr>
        <p:spPr>
          <a:xfrm flipH="1" rot="10800000">
            <a:off x="1002100" y="28376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189" name="Google Shape;189;p26"/>
          <p:cNvCxnSpPr/>
          <p:nvPr/>
        </p:nvCxnSpPr>
        <p:spPr>
          <a:xfrm flipH="1" rot="10800000">
            <a:off x="2844788" y="28376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190" name="Google Shape;190;p26"/>
          <p:cNvCxnSpPr/>
          <p:nvPr/>
        </p:nvCxnSpPr>
        <p:spPr>
          <a:xfrm flipH="1" rot="10800000">
            <a:off x="4679513" y="28376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191" name="Google Shape;191;p26"/>
          <p:cNvCxnSpPr/>
          <p:nvPr/>
        </p:nvCxnSpPr>
        <p:spPr>
          <a:xfrm flipH="1" rot="10800000">
            <a:off x="6514238" y="2837675"/>
            <a:ext cx="1627200" cy="9900"/>
          </a:xfrm>
          <a:prstGeom prst="straightConnector1">
            <a:avLst/>
          </a:prstGeom>
          <a:noFill/>
          <a:ln cap="flat" cmpd="sng" w="38100">
            <a:solidFill>
              <a:srgbClr val="529E72"/>
            </a:solidFill>
            <a:prstDash val="solid"/>
            <a:round/>
            <a:headEnd len="med" w="med" type="none"/>
            <a:tailEnd len="med" w="med" type="triangle"/>
          </a:ln>
        </p:spPr>
      </p:cxnSp>
      <p:cxnSp>
        <p:nvCxnSpPr>
          <p:cNvPr id="192" name="Google Shape;192;p26"/>
          <p:cNvCxnSpPr/>
          <p:nvPr/>
        </p:nvCxnSpPr>
        <p:spPr>
          <a:xfrm rot="10800000">
            <a:off x="6514238" y="3573025"/>
            <a:ext cx="1596600" cy="3600"/>
          </a:xfrm>
          <a:prstGeom prst="straightConnector1">
            <a:avLst/>
          </a:prstGeom>
          <a:noFill/>
          <a:ln cap="flat" cmpd="sng" w="38100">
            <a:solidFill>
              <a:schemeClr val="accent3"/>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FFFFFF"/>
      </a:dk1>
      <a:lt1>
        <a:srgbClr val="37352F"/>
      </a:lt1>
      <a:dk2>
        <a:srgbClr val="DDD1E9"/>
      </a:dk2>
      <a:lt2>
        <a:srgbClr val="5E2B97"/>
      </a:lt2>
      <a:accent1>
        <a:srgbClr val="D44C47"/>
      </a:accent1>
      <a:accent2>
        <a:srgbClr val="C14C8A"/>
      </a:accent2>
      <a:accent3>
        <a:srgbClr val="337EA9"/>
      </a:accent3>
      <a:accent4>
        <a:srgbClr val="CB912F"/>
      </a:accent4>
      <a:accent5>
        <a:srgbClr val="D9730D"/>
      </a:accent5>
      <a:accent6>
        <a:srgbClr val="9F6B53"/>
      </a:accent6>
      <a:hlink>
        <a:srgbClr val="4483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